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624" r:id="rId2"/>
    <p:sldId id="682" r:id="rId3"/>
    <p:sldId id="625" r:id="rId4"/>
    <p:sldId id="718" r:id="rId5"/>
    <p:sldId id="719" r:id="rId6"/>
    <p:sldId id="720" r:id="rId7"/>
    <p:sldId id="665" r:id="rId8"/>
    <p:sldId id="711" r:id="rId9"/>
    <p:sldId id="267" r:id="rId10"/>
    <p:sldId id="551" r:id="rId11"/>
    <p:sldId id="546" r:id="rId12"/>
    <p:sldId id="696" r:id="rId13"/>
    <p:sldId id="589" r:id="rId14"/>
    <p:sldId id="590" r:id="rId15"/>
    <p:sldId id="591" r:id="rId16"/>
    <p:sldId id="709" r:id="rId17"/>
    <p:sldId id="304" r:id="rId18"/>
    <p:sldId id="713" r:id="rId19"/>
    <p:sldId id="708" r:id="rId20"/>
    <p:sldId id="586" r:id="rId21"/>
    <p:sldId id="270" r:id="rId22"/>
    <p:sldId id="426" r:id="rId23"/>
    <p:sldId id="658" r:id="rId24"/>
    <p:sldId id="692" r:id="rId25"/>
    <p:sldId id="312" r:id="rId26"/>
    <p:sldId id="572" r:id="rId27"/>
    <p:sldId id="554" r:id="rId28"/>
    <p:sldId id="695" r:id="rId29"/>
    <p:sldId id="686" r:id="rId30"/>
    <p:sldId id="459" r:id="rId31"/>
    <p:sldId id="531" r:id="rId32"/>
    <p:sldId id="592" r:id="rId33"/>
    <p:sldId id="683" r:id="rId34"/>
    <p:sldId id="593" r:id="rId35"/>
    <p:sldId id="594" r:id="rId36"/>
    <p:sldId id="647" r:id="rId37"/>
    <p:sldId id="595" r:id="rId38"/>
    <p:sldId id="596" r:id="rId39"/>
    <p:sldId id="597" r:id="rId40"/>
    <p:sldId id="291" r:id="rId41"/>
    <p:sldId id="463" r:id="rId42"/>
    <p:sldId id="550" r:id="rId43"/>
    <p:sldId id="486" r:id="rId44"/>
    <p:sldId id="622" r:id="rId45"/>
    <p:sldId id="514" r:id="rId46"/>
    <p:sldId id="689" r:id="rId47"/>
    <p:sldId id="694" r:id="rId48"/>
    <p:sldId id="705" r:id="rId49"/>
    <p:sldId id="706" r:id="rId50"/>
    <p:sldId id="707" r:id="rId51"/>
    <p:sldId id="601" r:id="rId52"/>
    <p:sldId id="599" r:id="rId53"/>
    <p:sldId id="700" r:id="rId54"/>
    <p:sldId id="687" r:id="rId55"/>
    <p:sldId id="699" r:id="rId56"/>
    <p:sldId id="602" r:id="rId57"/>
    <p:sldId id="659" r:id="rId58"/>
    <p:sldId id="660" r:id="rId59"/>
    <p:sldId id="403" r:id="rId60"/>
    <p:sldId id="627" r:id="rId61"/>
    <p:sldId id="680" r:id="rId62"/>
    <p:sldId id="534" r:id="rId63"/>
    <p:sldId id="654" r:id="rId64"/>
    <p:sldId id="655" r:id="rId65"/>
    <p:sldId id="704" r:id="rId66"/>
    <p:sldId id="603" r:id="rId67"/>
    <p:sldId id="535" r:id="rId68"/>
    <p:sldId id="537" r:id="rId69"/>
    <p:sldId id="617" r:id="rId70"/>
    <p:sldId id="716" r:id="rId71"/>
    <p:sldId id="536" r:id="rId72"/>
    <p:sldId id="635" r:id="rId73"/>
    <p:sldId id="605" r:id="rId74"/>
    <p:sldId id="612" r:id="rId75"/>
    <p:sldId id="681" r:id="rId76"/>
    <p:sldId id="579" r:id="rId77"/>
    <p:sldId id="604" r:id="rId78"/>
    <p:sldId id="580" r:id="rId79"/>
    <p:sldId id="645" r:id="rId80"/>
    <p:sldId id="669" r:id="rId81"/>
    <p:sldId id="639" r:id="rId82"/>
    <p:sldId id="584" r:id="rId83"/>
    <p:sldId id="656" r:id="rId84"/>
    <p:sldId id="650" r:id="rId85"/>
    <p:sldId id="539" r:id="rId86"/>
    <p:sldId id="679" r:id="rId87"/>
    <p:sldId id="634" r:id="rId88"/>
    <p:sldId id="620" r:id="rId89"/>
    <p:sldId id="541" r:id="rId90"/>
    <p:sldId id="678" r:id="rId91"/>
    <p:sldId id="710" r:id="rId92"/>
  </p:sldIdLst>
  <p:sldSz cx="12192000" cy="6858000"/>
  <p:notesSz cx="7102475" cy="938847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9B9A15B-6706-47CF-B44E-B4D33E95AA07}">
          <p14:sldIdLst>
            <p14:sldId id="624"/>
            <p14:sldId id="682"/>
            <p14:sldId id="625"/>
          </p14:sldIdLst>
        </p14:section>
        <p14:section name="Sección sin título" id="{8BF5A0BE-93FD-49E6-AE54-CEDC7C09FF4F}">
          <p14:sldIdLst>
            <p14:sldId id="718"/>
            <p14:sldId id="719"/>
            <p14:sldId id="720"/>
            <p14:sldId id="665"/>
            <p14:sldId id="711"/>
            <p14:sldId id="267"/>
            <p14:sldId id="551"/>
            <p14:sldId id="546"/>
            <p14:sldId id="696"/>
            <p14:sldId id="589"/>
            <p14:sldId id="590"/>
            <p14:sldId id="591"/>
            <p14:sldId id="709"/>
            <p14:sldId id="304"/>
            <p14:sldId id="713"/>
            <p14:sldId id="708"/>
            <p14:sldId id="586"/>
            <p14:sldId id="270"/>
            <p14:sldId id="426"/>
            <p14:sldId id="658"/>
            <p14:sldId id="692"/>
            <p14:sldId id="312"/>
            <p14:sldId id="572"/>
            <p14:sldId id="554"/>
            <p14:sldId id="695"/>
            <p14:sldId id="686"/>
            <p14:sldId id="459"/>
            <p14:sldId id="531"/>
            <p14:sldId id="592"/>
            <p14:sldId id="683"/>
            <p14:sldId id="593"/>
            <p14:sldId id="594"/>
            <p14:sldId id="647"/>
            <p14:sldId id="595"/>
            <p14:sldId id="596"/>
            <p14:sldId id="597"/>
            <p14:sldId id="291"/>
            <p14:sldId id="463"/>
            <p14:sldId id="550"/>
            <p14:sldId id="486"/>
            <p14:sldId id="622"/>
            <p14:sldId id="514"/>
            <p14:sldId id="689"/>
            <p14:sldId id="694"/>
            <p14:sldId id="705"/>
            <p14:sldId id="706"/>
            <p14:sldId id="707"/>
            <p14:sldId id="601"/>
            <p14:sldId id="599"/>
            <p14:sldId id="700"/>
            <p14:sldId id="687"/>
            <p14:sldId id="699"/>
            <p14:sldId id="602"/>
            <p14:sldId id="659"/>
            <p14:sldId id="660"/>
            <p14:sldId id="403"/>
            <p14:sldId id="627"/>
            <p14:sldId id="680"/>
            <p14:sldId id="534"/>
            <p14:sldId id="654"/>
            <p14:sldId id="655"/>
            <p14:sldId id="704"/>
            <p14:sldId id="603"/>
            <p14:sldId id="535"/>
            <p14:sldId id="537"/>
            <p14:sldId id="617"/>
            <p14:sldId id="716"/>
            <p14:sldId id="536"/>
            <p14:sldId id="635"/>
            <p14:sldId id="605"/>
            <p14:sldId id="612"/>
            <p14:sldId id="681"/>
            <p14:sldId id="579"/>
            <p14:sldId id="604"/>
            <p14:sldId id="580"/>
            <p14:sldId id="645"/>
            <p14:sldId id="669"/>
            <p14:sldId id="639"/>
            <p14:sldId id="584"/>
            <p14:sldId id="656"/>
            <p14:sldId id="650"/>
            <p14:sldId id="539"/>
            <p14:sldId id="679"/>
            <p14:sldId id="634"/>
            <p14:sldId id="620"/>
            <p14:sldId id="541"/>
            <p14:sldId id="678"/>
            <p14:sldId id="7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s Cañadas Bosque de niebla" initials="LCBdn" lastIdx="1" clrIdx="0">
    <p:extLst>
      <p:ext uri="{19B8F6BF-5375-455C-9EA6-DF929625EA0E}">
        <p15:presenceInfo xmlns:p15="http://schemas.microsoft.com/office/powerpoint/2012/main" userId="Las Cañadas Bosque de nieb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6600"/>
    <a:srgbClr val="FF3300"/>
    <a:srgbClr val="663300"/>
    <a:srgbClr val="996633"/>
    <a:srgbClr val="990033"/>
    <a:srgbClr val="000099"/>
    <a:srgbClr val="996600"/>
    <a:srgbClr val="99FF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13" autoAdjust="0"/>
    <p:restoredTop sz="99500" autoAdjust="0"/>
  </p:normalViewPr>
  <p:slideViewPr>
    <p:cSldViewPr>
      <p:cViewPr varScale="1">
        <p:scale>
          <a:sx n="72" d="100"/>
          <a:sy n="72" d="100"/>
        </p:scale>
        <p:origin x="61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asCa&#241;adas\Documents\4%20PRESENTACIONES\1%20CURSOS\1%20Las%20Ca&#241;adas\Linea%20de%20tiempo%20Las%20Ca&#241;adas%20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Sheet1!$C$3</c:f>
          <c:strCache>
            <c:ptCount val="1"/>
            <c:pt idx="0">
              <c:v>Línea de tiempo de Las Cañadas</c:v>
            </c:pt>
          </c:strCache>
        </c:strRef>
      </c:tx>
      <c:layout>
        <c:manualLayout>
          <c:xMode val="edge"/>
          <c:yMode val="edge"/>
          <c:x val="8.3612108405058203E-3"/>
          <c:y val="1.730106729337980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3200">
              <a:latin typeface="Segoe Print" panose="02000600000000000000" pitchFamily="2" charset="0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3.1772601193922119E-2"/>
          <c:y val="7.9584909549547111E-2"/>
          <c:w val="0.85284350573159373"/>
          <c:h val="0.906575926173101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ash"/>
            <c:size val="5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dLbls>
            <c:dLbl>
              <c:idx val="0"/>
              <c:tx>
                <c:strRef>
                  <c:f>Sheet1!$G$5</c:f>
                  <c:strCache>
                    <c:ptCount val="1"/>
                    <c:pt idx="0">
                      <c:v>Deforestación del predio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{1DEC665F-7566-45D4-B24A-18F4B3B95082}</c15:txfldGUID>
                      <c15:f>Sheet1!$G$5</c15:f>
                      <c15:dlblFieldTableCache>
                        <c:ptCount val="1"/>
                        <c:pt idx="0">
                          <c:v>Deforestación del predio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144D-4FA7-A732-7FC03BE6F54B}"/>
                </c:ext>
              </c:extLst>
            </c:dLbl>
            <c:dLbl>
              <c:idx val="1"/>
              <c:tx>
                <c:strRef>
                  <c:f>Sheet1!$G$6</c:f>
                  <c:strCache>
                    <c:ptCount val="1"/>
                    <c:pt idx="0">
                      <c:v>Ganadería (vacas y borregos) PASTO ESTRELLA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{35D52F8D-88F9-4DA4-8036-C49DD25EF197}</c15:txfldGUID>
                      <c15:f>Sheet1!$G$6</c15:f>
                      <c15:dlblFieldTableCache>
                        <c:ptCount val="1"/>
                        <c:pt idx="0">
                          <c:v>Ganadería (vacas y borregos) PASTO ESTRELLA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144D-4FA7-A732-7FC03BE6F54B}"/>
                </c:ext>
              </c:extLst>
            </c:dLbl>
            <c:dLbl>
              <c:idx val="2"/>
              <c:tx>
                <c:strRef>
                  <c:f>Sheet1!$G$7</c:f>
                  <c:strCache>
                    <c:ptCount val="1"/>
                    <c:pt idx="0">
                      <c:v>Fin de ganadería extensiva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{C1C3D636-6240-4EBA-B1D3-630AC417CD20}</c15:txfldGUID>
                      <c15:f>Sheet1!$G$7</c15:f>
                      <c15:dlblFieldTableCache>
                        <c:ptCount val="1"/>
                        <c:pt idx="0">
                          <c:v>Fin de ganadería extensiva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144D-4FA7-A732-7FC03BE6F54B}"/>
                </c:ext>
              </c:extLst>
            </c:dLbl>
            <c:dLbl>
              <c:idx val="3"/>
              <c:tx>
                <c:strRef>
                  <c:f>Sheet1!$G$8</c:f>
                  <c:strCache>
                    <c:ptCount val="1"/>
                    <c:pt idx="0">
                      <c:v>Comercialización lacteos orgánicos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{B5C5A509-C2C0-4B1C-A2A7-236EE2C51053}</c15:txfldGUID>
                      <c15:f>Sheet1!$G$8</c15:f>
                      <c15:dlblFieldTableCache>
                        <c:ptCount val="1"/>
                        <c:pt idx="0">
                          <c:v>Comercialización lacteos orgánicos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144D-4FA7-A732-7FC03BE6F54B}"/>
                </c:ext>
              </c:extLst>
            </c:dLbl>
            <c:dLbl>
              <c:idx val="4"/>
              <c:tx>
                <c:strRef>
                  <c:f>Sheet1!$G$9</c:f>
                  <c:strCache>
                    <c:ptCount val="1"/>
                    <c:pt idx="0">
                      <c:v>Intento fallido de ecoaldea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{F77B54C7-1F1E-474C-B52D-4FCDB1787B57}</c15:txfldGUID>
                      <c15:f>Sheet1!$G$9</c15:f>
                      <c15:dlblFieldTableCache>
                        <c:ptCount val="1"/>
                        <c:pt idx="0">
                          <c:v>Intento fallido de ecoaldea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144D-4FA7-A732-7FC03BE6F54B}"/>
                </c:ext>
              </c:extLst>
            </c:dLbl>
            <c:dLbl>
              <c:idx val="5"/>
              <c:tx>
                <c:strRef>
                  <c:f>Sheet1!$G$10</c:f>
                  <c:strCache>
                    <c:ptCount val="1"/>
                    <c:pt idx="0">
                      <c:v>Constitución de la COOPERATIVA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{9DD8B3AA-D6F4-4C0F-9D00-A10E149108D1}</c15:txfldGUID>
                      <c15:f>Sheet1!$G$10</c15:f>
                      <c15:dlblFieldTableCache>
                        <c:ptCount val="1"/>
                        <c:pt idx="0">
                          <c:v>Constitución de la COOPERATIVA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144D-4FA7-A732-7FC03BE6F54B}"/>
                </c:ext>
              </c:extLst>
            </c:dLbl>
            <c:dLbl>
              <c:idx val="6"/>
              <c:tx>
                <c:strRef>
                  <c:f>Sheet1!$G$11</c:f>
                  <c:strCache>
                    <c:ptCount val="1"/>
                    <c:pt idx="0">
                      <c:v>Fin ECOTURISMO Y LACTEOS ORGANICOS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{B67C6675-5A4E-465D-8E12-403C4F7C0B66}</c15:txfldGUID>
                      <c15:f>Sheet1!$G$11</c15:f>
                      <c15:dlblFieldTableCache>
                        <c:ptCount val="1"/>
                        <c:pt idx="0">
                          <c:v>Fin ECOTURISMO Y LACTEOS ORGANICOS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144D-4FA7-A732-7FC03BE6F54B}"/>
                </c:ext>
              </c:extLst>
            </c:dLbl>
            <c:dLbl>
              <c:idx val="7"/>
              <c:tx>
                <c:strRef>
                  <c:f>Sheet1!$G$12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{9CAA04EC-011B-416E-90D1-0F454280A502}</c15:txfldGUID>
                      <c15:f>Sheet1!$G$12</c15:f>
                      <c15:dlblFieldTableCache>
                        <c:ptCount val="1"/>
                        <c:pt idx="0">
                          <c:v>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144D-4FA7-A732-7FC03BE6F54B}"/>
                </c:ext>
              </c:extLst>
            </c:dLbl>
            <c:dLbl>
              <c:idx val="8"/>
              <c:tx>
                <c:strRef>
                  <c:f>Sheet1!$G$13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{178C9609-ADE7-4B45-8BCC-E26003CC5BEE}</c15:txfldGUID>
                      <c15:f>Sheet1!$G$13</c15:f>
                      <c15:dlblFieldTableCache>
                        <c:ptCount val="1"/>
                        <c:pt idx="0">
                          <c:v>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144D-4FA7-A732-7FC03BE6F54B}"/>
                </c:ext>
              </c:extLst>
            </c:dLbl>
            <c:dLbl>
              <c:idx val="9"/>
              <c:tx>
                <c:strRef>
                  <c:f>Sheet1!$G$14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{3520383D-E0D6-4E0C-AF94-16285D7D28BD}</c15:txfldGUID>
                      <c15:f>Sheet1!$G$14</c15:f>
                      <c15:dlblFieldTableCache>
                        <c:ptCount val="1"/>
                        <c:pt idx="0">
                          <c:v>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144D-4FA7-A732-7FC03BE6F54B}"/>
                </c:ext>
              </c:extLst>
            </c:dLbl>
            <c:dLbl>
              <c:idx val="10"/>
              <c:tx>
                <c:strRef>
                  <c:f>Sheet1!$G$15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{3D585E2A-E5A7-4E41-84DE-B053CA03EAB4}</c15:txfldGUID>
                      <c15:f>Sheet1!$G$15</c15:f>
                      <c15:dlblFieldTableCache>
                        <c:ptCount val="1"/>
                        <c:pt idx="0">
                          <c:v>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144D-4FA7-A732-7FC03BE6F54B}"/>
                </c:ext>
              </c:extLst>
            </c:dLbl>
            <c:dLbl>
              <c:idx val="11"/>
              <c:tx>
                <c:strRef>
                  <c:f>Sheet1!$G$16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{139A97C2-461D-4F47-9842-74AE2D305970}</c15:txfldGUID>
                      <c15:f>Sheet1!$G$16</c15:f>
                      <c15:dlblFieldTableCache>
                        <c:ptCount val="1"/>
                        <c:pt idx="0">
                          <c:v>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144D-4FA7-A732-7FC03BE6F54B}"/>
                </c:ext>
              </c:extLst>
            </c:dLbl>
            <c:dLbl>
              <c:idx val="12"/>
              <c:tx>
                <c:strRef>
                  <c:f>Sheet1!$G$17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{21DE4258-64E1-4A2E-B334-441836530CF8}</c15:txfldGUID>
                      <c15:f>Sheet1!$G$17</c15:f>
                      <c15:dlblFieldTableCache>
                        <c:ptCount val="1"/>
                        <c:pt idx="0">
                          <c:v>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144D-4FA7-A732-7FC03BE6F54B}"/>
                </c:ext>
              </c:extLst>
            </c:dLbl>
            <c:dLbl>
              <c:idx val="13"/>
              <c:tx>
                <c:strRef>
                  <c:f>Sheet1!$G$18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{A8A1BDF0-4312-4B6F-897E-73257687525A}</c15:txfldGUID>
                      <c15:f>Sheet1!$G$18</c15:f>
                      <c15:dlblFieldTableCache>
                        <c:ptCount val="1"/>
                        <c:pt idx="0">
                          <c:v>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144D-4FA7-A732-7FC03BE6F54B}"/>
                </c:ext>
              </c:extLst>
            </c:dLbl>
            <c:dLbl>
              <c:idx val="14"/>
              <c:tx>
                <c:strRef>
                  <c:f>Sheet1!$G$19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{90B8852B-B180-4550-A7EA-7DA5A6BC55B6}</c15:txfldGUID>
                      <c15:f>Sheet1!$G$19</c15:f>
                      <c15:dlblFieldTableCache>
                        <c:ptCount val="1"/>
                        <c:pt idx="0">
                          <c:v>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144D-4FA7-A732-7FC03BE6F54B}"/>
                </c:ext>
              </c:extLst>
            </c:dLbl>
            <c:dLbl>
              <c:idx val="15"/>
              <c:tx>
                <c:strRef>
                  <c:f>Sheet1!$G$20</c:f>
                  <c:strCache>
                    <c:ptCount val="1"/>
                  </c:strCache>
                </c:strRef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{2A3D37AA-3650-4B2A-99EE-37D1EC97381D}</c15:txfldGUID>
                      <c15:f>Sheet1!$G$20</c15:f>
                      <c15:dlblFieldTableCache>
                        <c:ptCount val="1"/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144D-4FA7-A732-7FC03BE6F54B}"/>
                </c:ext>
              </c:extLst>
            </c:dLbl>
            <c:spPr>
              <a:noFill/>
              <a:ln w="25400">
                <a:noFill/>
              </a:ln>
            </c:sp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minus"/>
            <c:errValType val="percentage"/>
            <c:noEndCap val="1"/>
            <c:val val="100"/>
            <c:spPr>
              <a:ln w="12700">
                <a:solidFill>
                  <a:srgbClr val="B2B2B2"/>
                </a:solidFill>
                <a:prstDash val="solid"/>
              </a:ln>
            </c:spPr>
          </c:errBars>
          <c:xVal>
            <c:numRef>
              <c:f>Sheet1!$F$5:$F$19</c:f>
              <c:numCache>
                <c:formatCode>General</c:formatCode>
                <c:ptCount val="15"/>
                <c:pt idx="0">
                  <c:v>1960</c:v>
                </c:pt>
                <c:pt idx="1">
                  <c:v>1987</c:v>
                </c:pt>
                <c:pt idx="2">
                  <c:v>1995</c:v>
                </c:pt>
                <c:pt idx="3">
                  <c:v>2000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xVal>
          <c:yVal>
            <c:numRef>
              <c:f>Sheet1!$E$5:$E$19</c:f>
              <c:numCache>
                <c:formatCode>General</c:formatCode>
                <c:ptCount val="15"/>
                <c:pt idx="0">
                  <c:v>10</c:v>
                </c:pt>
                <c:pt idx="1">
                  <c:v>-15</c:v>
                </c:pt>
                <c:pt idx="2">
                  <c:v>10</c:v>
                </c:pt>
                <c:pt idx="3">
                  <c:v>-20</c:v>
                </c:pt>
                <c:pt idx="4">
                  <c:v>20</c:v>
                </c:pt>
                <c:pt idx="5">
                  <c:v>35</c:v>
                </c:pt>
                <c:pt idx="6">
                  <c:v>-30</c:v>
                </c:pt>
                <c:pt idx="7">
                  <c:v>-10</c:v>
                </c:pt>
                <c:pt idx="8">
                  <c:v>25</c:v>
                </c:pt>
                <c:pt idx="9">
                  <c:v>-30</c:v>
                </c:pt>
                <c:pt idx="10">
                  <c:v>-22</c:v>
                </c:pt>
                <c:pt idx="11">
                  <c:v>-15</c:v>
                </c:pt>
                <c:pt idx="12">
                  <c:v>18</c:v>
                </c:pt>
                <c:pt idx="13">
                  <c:v>10</c:v>
                </c:pt>
                <c:pt idx="14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144D-4FA7-A732-7FC03BE6F5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30784936"/>
        <c:axId val="330782976"/>
      </c:scatterChart>
      <c:valAx>
        <c:axId val="330784936"/>
        <c:scaling>
          <c:orientation val="minMax"/>
          <c:max val="2020"/>
          <c:min val="196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8100">
            <a:solidFill>
              <a:srgbClr val="3E70A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MX"/>
          </a:p>
        </c:txPr>
        <c:crossAx val="330782976"/>
        <c:crosses val="autoZero"/>
        <c:crossBetween val="midCat"/>
      </c:valAx>
      <c:valAx>
        <c:axId val="330782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3078493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 rotWithShape="0">
      <a:gsLst>
        <a:gs pos="0">
          <a:srgbClr val="FFFFFF"/>
        </a:gs>
        <a:gs pos="50000">
          <a:srgbClr val="EEEEEE"/>
        </a:gs>
        <a:gs pos="100000">
          <a:srgbClr val="FFFFFF"/>
        </a:gs>
      </a:gsLst>
      <a:lin ang="5400000" scaled="1"/>
    </a:gradFill>
    <a:ln w="3175">
      <a:solidFill>
        <a:srgbClr val="000000"/>
      </a:solidFill>
      <a:prstDash val="solid"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0.57127</cdr:x>
      <cdr:y>0.33079</cdr:y>
    </cdr:from>
    <cdr:to>
      <cdr:x>0.6238</cdr:x>
      <cdr:y>0.38956</cdr:y>
    </cdr:to>
    <cdr:sp macro="" textlink="">
      <cdr:nvSpPr>
        <cdr:cNvPr id="2" name="CuadroTexto 6"/>
        <cdr:cNvSpPr txBox="1"/>
      </cdr:nvSpPr>
      <cdr:spPr>
        <a:xfrm xmlns:a="http://schemas.openxmlformats.org/drawingml/2006/main">
          <a:off x="6959203" y="1905538"/>
          <a:ext cx="639919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s-E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600" dirty="0"/>
            <a:t>1995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2275" y="704850"/>
            <a:ext cx="62579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108E4F-0A83-4C2F-8A55-1C16A51975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091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7F7C85-E13C-4055-9617-118151095F44}" type="slidenum">
              <a:rPr lang="es-ES" smtClean="0"/>
              <a:pPr/>
              <a:t>1</a:t>
            </a:fld>
            <a:endParaRPr lang="es-ES" dirty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257925" cy="35194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dirty="0"/>
              <a:t>+-+”</a:t>
            </a:r>
          </a:p>
          <a:p>
            <a:pPr eaLnBrk="1" hangingPunct="1"/>
            <a:r>
              <a:rPr lang="es-ES" dirty="0"/>
              <a:t>7-	-º											-+++++++++++++++++</a:t>
            </a:r>
          </a:p>
        </p:txBody>
      </p:sp>
    </p:spTree>
    <p:extLst>
      <p:ext uri="{BB962C8B-B14F-4D97-AF65-F5344CB8AC3E}">
        <p14:creationId xmlns:p14="http://schemas.microsoft.com/office/powerpoint/2010/main" val="81598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AA8D0-A285-40E2-B5F6-E12113CD683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781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60EA-0044-4091-9AE1-765EDAAB39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74342-D59D-44D6-B38F-37868E4429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A7E84-2816-497D-8636-AB211C4B73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B2310-7C60-4F7D-8423-94FC0EBB2B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8BD28-13B3-4BC6-817B-1C3D4AAD9B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B06E3-A7E3-4A7E-B8B3-027B76BDA6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46457-C033-4C70-939D-2A88088D1D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0BB9F-C127-4ADF-A282-E76CF0E2E1D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081D3-BF77-47BF-ADD2-E3BB82498D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661D0-9FD4-4684-89AD-B7E556B22DC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72B14-804D-4953-921B-F8A136370E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30DE4-058A-4519-9838-02C711EFBAF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89CA787-32DC-4E8B-B6CD-27A5056CDA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12" Type="http://schemas.openxmlformats.org/officeDocument/2006/relationships/image" Target="../media/image1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image" Target="../media/image144.jpeg"/><Relationship Id="rId10" Type="http://schemas.openxmlformats.org/officeDocument/2006/relationships/image" Target="../media/image149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7.jpeg"/><Relationship Id="rId5" Type="http://schemas.openxmlformats.org/officeDocument/2006/relationships/image" Target="../media/image156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tiff"/><Relationship Id="rId4" Type="http://schemas.openxmlformats.org/officeDocument/2006/relationships/image" Target="../media/image174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microsoft.com/office/2007/relationships/hdphoto" Target="../media/hdphoto4.wdp"/><Relationship Id="rId4" Type="http://schemas.openxmlformats.org/officeDocument/2006/relationships/image" Target="../media/image18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eg"/><Relationship Id="rId4" Type="http://schemas.openxmlformats.org/officeDocument/2006/relationships/image" Target="../media/image190.t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13" Type="http://schemas.openxmlformats.org/officeDocument/2006/relationships/image" Target="../media/image216.jpg"/><Relationship Id="rId18" Type="http://schemas.openxmlformats.org/officeDocument/2006/relationships/image" Target="../media/image221.png"/><Relationship Id="rId3" Type="http://schemas.openxmlformats.org/officeDocument/2006/relationships/image" Target="../media/image206.jpeg"/><Relationship Id="rId21" Type="http://schemas.openxmlformats.org/officeDocument/2006/relationships/image" Target="../media/image224.jpeg"/><Relationship Id="rId7" Type="http://schemas.openxmlformats.org/officeDocument/2006/relationships/image" Target="../media/image210.png"/><Relationship Id="rId12" Type="http://schemas.openxmlformats.org/officeDocument/2006/relationships/image" Target="../media/image215.jpg"/><Relationship Id="rId17" Type="http://schemas.openxmlformats.org/officeDocument/2006/relationships/image" Target="../media/image2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9.jpeg"/><Relationship Id="rId20" Type="http://schemas.openxmlformats.org/officeDocument/2006/relationships/image" Target="../media/image223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9.jpeg"/><Relationship Id="rId11" Type="http://schemas.openxmlformats.org/officeDocument/2006/relationships/image" Target="../media/image214.jpeg"/><Relationship Id="rId24" Type="http://schemas.openxmlformats.org/officeDocument/2006/relationships/image" Target="../media/image225.png"/><Relationship Id="rId5" Type="http://schemas.openxmlformats.org/officeDocument/2006/relationships/image" Target="../media/image208.png"/><Relationship Id="rId15" Type="http://schemas.openxmlformats.org/officeDocument/2006/relationships/image" Target="../media/image218.jpeg"/><Relationship Id="rId23" Type="http://schemas.openxmlformats.org/officeDocument/2006/relationships/image" Target="../media/image205.wmf"/><Relationship Id="rId10" Type="http://schemas.openxmlformats.org/officeDocument/2006/relationships/image" Target="../media/image213.png"/><Relationship Id="rId19" Type="http://schemas.openxmlformats.org/officeDocument/2006/relationships/image" Target="../media/image222.jp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openxmlformats.org/officeDocument/2006/relationships/image" Target="../media/image217.jpg"/><Relationship Id="rId22" Type="http://schemas.openxmlformats.org/officeDocument/2006/relationships/oleObject" Target="../embeddings/oleObject1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jpeg"/><Relationship Id="rId4" Type="http://schemas.openxmlformats.org/officeDocument/2006/relationships/hyperlink" Target="mailto:info@bosquedeniebla.com.m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permaculture_princ_imag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1799" y="151932"/>
            <a:ext cx="1360825" cy="13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63964"/>
            <a:ext cx="4330558" cy="13208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648747"/>
            <a:ext cx="12192000" cy="523663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55168" y="5067290"/>
            <a:ext cx="10536832" cy="1791534"/>
          </a:xfrm>
          <a:prstGeom prst="rect">
            <a:avLst/>
          </a:prstGeom>
          <a:solidFill>
            <a:schemeClr val="bg1">
              <a:lumMod val="8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1114599" y="4919420"/>
            <a:ext cx="11089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s-MX" sz="3200" dirty="0">
                <a:solidFill>
                  <a:srgbClr val="FFFFFF"/>
                </a:solidFill>
                <a:latin typeface="Segoe Print" panose="02000600000000000000" pitchFamily="2" charset="0"/>
              </a:rPr>
              <a:t>Una mejor forma de vivir y de producir es posible,</a:t>
            </a:r>
          </a:p>
          <a:p>
            <a:pPr algn="r"/>
            <a:r>
              <a:rPr lang="es-MX" sz="3200" dirty="0">
                <a:solidFill>
                  <a:srgbClr val="FFFFFF"/>
                </a:solidFill>
                <a:latin typeface="Segoe Print" panose="02000600000000000000" pitchFamily="2" charset="0"/>
              </a:rPr>
              <a:t>te ofrecemos inspiración, ideas</a:t>
            </a:r>
          </a:p>
          <a:p>
            <a:pPr algn="r"/>
            <a:r>
              <a:rPr lang="es-MX" sz="3200" dirty="0">
                <a:solidFill>
                  <a:srgbClr val="FFFFFF"/>
                </a:solidFill>
                <a:latin typeface="Segoe Print" panose="02000600000000000000" pitchFamily="2" charset="0"/>
              </a:rPr>
              <a:t> y herramientas para lograrlo</a:t>
            </a:r>
            <a:endParaRPr lang="es-MX" sz="32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09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77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4" descr="Orto foto Las Cañada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756" y="7842"/>
            <a:ext cx="9755698" cy="686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9984432" y="6093296"/>
            <a:ext cx="13452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400" dirty="0"/>
              <a:t>306 has</a:t>
            </a:r>
            <a:r>
              <a:rPr lang="es-MX" dirty="0"/>
              <a:t>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849939" y="2276872"/>
            <a:ext cx="216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El último año con las vacas pastando en “todos lados”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765645" y="836712"/>
            <a:ext cx="2427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latin typeface="Segoe Print" panose="02000600000000000000" pitchFamily="2" charset="0"/>
                <a:cs typeface="Aharoni" panose="02010803020104030203" pitchFamily="2" charset="-79"/>
              </a:rPr>
              <a:t>Las Cañadas</a:t>
            </a:r>
          </a:p>
          <a:p>
            <a:r>
              <a:rPr lang="es-MX" sz="2800" dirty="0">
                <a:latin typeface="Segoe Print" panose="02000600000000000000" pitchFamily="2" charset="0"/>
                <a:cs typeface="Aharoni" panose="02010803020104030203" pitchFamily="2" charset="-79"/>
              </a:rPr>
              <a:t>1995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hr\Documents\Agroecologia ZONA 2\REDISEÑO Zona 2\imagenes ordeña cañadas quantum\cañadas color 20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5101" y="1"/>
            <a:ext cx="9891414" cy="6858000"/>
          </a:xfrm>
          <a:prstGeom prst="rect">
            <a:avLst/>
          </a:prstGeom>
          <a:noFill/>
        </p:spPr>
      </p:pic>
      <p:sp>
        <p:nvSpPr>
          <p:cNvPr id="9" name="CuadroTexto 8"/>
          <p:cNvSpPr txBox="1"/>
          <p:nvPr/>
        </p:nvSpPr>
        <p:spPr>
          <a:xfrm>
            <a:off x="10039334" y="2924944"/>
            <a:ext cx="19380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Después de permitir la regeneración natural y sembrar 50,000 árboles en 60 has.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840416" y="836712"/>
            <a:ext cx="2427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latin typeface="Segoe Print" panose="02000600000000000000" pitchFamily="2" charset="0"/>
                <a:cs typeface="Aharoni" panose="02010803020104030203" pitchFamily="2" charset="-79"/>
              </a:rPr>
              <a:t>Las Cañadas</a:t>
            </a:r>
          </a:p>
          <a:p>
            <a:r>
              <a:rPr lang="es-MX" sz="2800" dirty="0">
                <a:latin typeface="Segoe Print" panose="02000600000000000000" pitchFamily="2" charset="0"/>
                <a:cs typeface="Aharoni" panose="02010803020104030203" pitchFamily="2" charset="-79"/>
              </a:rPr>
              <a:t>2007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984432" y="6093296"/>
            <a:ext cx="13452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400" dirty="0"/>
              <a:t>306 has</a:t>
            </a:r>
            <a:r>
              <a:rPr lang="es-MX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9503738" y="692696"/>
            <a:ext cx="2427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latin typeface="Segoe Print" panose="02000600000000000000" pitchFamily="2" charset="0"/>
                <a:cs typeface="Aharoni" panose="02010803020104030203" pitchFamily="2" charset="-79"/>
              </a:rPr>
              <a:t>Las Cañadas</a:t>
            </a:r>
          </a:p>
          <a:p>
            <a:r>
              <a:rPr lang="es-MX" sz="2800" dirty="0">
                <a:latin typeface="Segoe Print" panose="02000600000000000000" pitchFamily="2" charset="0"/>
                <a:cs typeface="Aharoni" panose="02010803020104030203" pitchFamily="2" charset="-79"/>
              </a:rPr>
              <a:t>2019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983926" y="6092951"/>
            <a:ext cx="1345065" cy="4616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400" dirty="0"/>
              <a:t>306 has</a:t>
            </a:r>
            <a:r>
              <a:rPr lang="es-MX" dirty="0"/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3" y="447"/>
            <a:ext cx="9365806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60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6" descr="CAÑAD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56679" y="162681"/>
            <a:ext cx="4755706" cy="346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Picture 5" descr="DSCN2741"/>
          <p:cNvSpPr>
            <a:spLocks noChangeAspect="1" noChangeArrowheads="1"/>
          </p:cNvSpPr>
          <p:nvPr/>
        </p:nvSpPr>
        <p:spPr bwMode="auto">
          <a:xfrm>
            <a:off x="1524000" y="1"/>
            <a:ext cx="314325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/>
          </a:p>
        </p:txBody>
      </p:sp>
      <p:pic>
        <p:nvPicPr>
          <p:cNvPr id="9224" name="Picture 4" descr="CAÑAD7"/>
          <p:cNvPicPr>
            <a:picLocks noChangeAspect="1" noChangeArrowheads="1"/>
          </p:cNvPicPr>
          <p:nvPr/>
        </p:nvPicPr>
        <p:blipFill>
          <a:blip r:embed="rId3" cstate="email">
            <a:lum bright="-10000"/>
          </a:blip>
          <a:srcRect/>
          <a:stretch>
            <a:fillRect/>
          </a:stretch>
        </p:blipFill>
        <p:spPr bwMode="auto">
          <a:xfrm>
            <a:off x="263352" y="3865042"/>
            <a:ext cx="4080290" cy="275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99336" y="3865041"/>
            <a:ext cx="3667421" cy="275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358920" y="176502"/>
            <a:ext cx="5593198" cy="101566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dirty="0">
                <a:latin typeface="Segoe Print" panose="02000600000000000000" pitchFamily="2" charset="0"/>
              </a:rPr>
              <a:t>Antecedentes: </a:t>
            </a:r>
            <a:r>
              <a:rPr lang="es-ES" sz="3200" dirty="0">
                <a:solidFill>
                  <a:srgbClr val="800000"/>
                </a:solidFill>
                <a:latin typeface="Segoe Print" panose="02000600000000000000" pitchFamily="2" charset="0"/>
              </a:rPr>
              <a:t>Ecoturismo</a:t>
            </a:r>
          </a:p>
          <a:p>
            <a:pPr>
              <a:defRPr/>
            </a:pP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Fin: 2007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1390" y="2060848"/>
            <a:ext cx="3668346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DSC00025"/>
          <p:cNvPicPr>
            <a:picLocks noChangeAspect="1" noChangeArrowheads="1"/>
          </p:cNvPicPr>
          <p:nvPr/>
        </p:nvPicPr>
        <p:blipFill>
          <a:blip r:embed="rId2" cstate="email">
            <a:lum bright="24000" contrast="18000"/>
          </a:blip>
          <a:srcRect/>
          <a:stretch>
            <a:fillRect/>
          </a:stretch>
        </p:blipFill>
        <p:spPr bwMode="auto">
          <a:xfrm>
            <a:off x="366941" y="252056"/>
            <a:ext cx="4237845" cy="317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538857" y="252056"/>
            <a:ext cx="6262855" cy="200054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dirty="0">
                <a:latin typeface="Segoe Print" panose="02000600000000000000" pitchFamily="2" charset="0"/>
              </a:rPr>
              <a:t>Antecedentes: </a:t>
            </a:r>
          </a:p>
          <a:p>
            <a:pPr>
              <a:defRPr/>
            </a:pPr>
            <a:r>
              <a:rPr lang="es-ES" sz="3200" dirty="0">
                <a:solidFill>
                  <a:srgbClr val="800000"/>
                </a:solidFill>
                <a:latin typeface="Segoe Print" panose="02000600000000000000" pitchFamily="2" charset="0"/>
              </a:rPr>
              <a:t>Producción orgánica para el mercado nacional</a:t>
            </a:r>
          </a:p>
          <a:p>
            <a:pPr>
              <a:defRPr/>
            </a:pP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Fin: 2007</a:t>
            </a:r>
          </a:p>
        </p:txBody>
      </p:sp>
      <p:pic>
        <p:nvPicPr>
          <p:cNvPr id="6146" name="Picture 2" descr="C:\Users\omx\Pictures\1 FOTOGRAFIAS al 29 maryo 13\1 CENTRO AGROECOLÓGICO Las Cañadas\Taller de lácteos\Taller Lácteos\DSCN99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3351" y="3573016"/>
            <a:ext cx="4341435" cy="3257181"/>
          </a:xfrm>
          <a:prstGeom prst="rect">
            <a:avLst/>
          </a:prstGeom>
          <a:noFill/>
        </p:spPr>
      </p:pic>
      <p:pic>
        <p:nvPicPr>
          <p:cNvPr id="6147" name="Picture 3" descr="C:\Users\omx\Pictures\1 FOTOGRAFIAS al 29 maryo 13\1 CENTRO AGROECOLÓGICO Las Cañadas\Taller de lácteos\Taller Lácteos\DSCN992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71963" y="2420887"/>
            <a:ext cx="5796645" cy="4348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976706" y="1310315"/>
            <a:ext cx="4131568" cy="3055310"/>
            <a:chOff x="2789" y="2205"/>
            <a:chExt cx="2767" cy="1979"/>
          </a:xfrm>
        </p:grpSpPr>
        <p:pic>
          <p:nvPicPr>
            <p:cNvPr id="11271" name="Picture 3" descr="EPSN0129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071" y="2205"/>
              <a:ext cx="1485" cy="1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2" name="Picture 4" descr="Escanear0005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789" y="2205"/>
              <a:ext cx="1305" cy="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3575720" y="260648"/>
            <a:ext cx="789350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3200" dirty="0">
                <a:solidFill>
                  <a:srgbClr val="800000"/>
                </a:solidFill>
                <a:latin typeface="Segoe Print" panose="02000600000000000000" pitchFamily="2" charset="0"/>
              </a:rPr>
              <a:t>…el famoso desarrollo sustentable???</a:t>
            </a:r>
          </a:p>
        </p:txBody>
      </p:sp>
      <p:pic>
        <p:nvPicPr>
          <p:cNvPr id="11268" name="Picture 7" descr="Canadas-Rio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4154" y="1310315"/>
            <a:ext cx="4239555" cy="31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 descr="j02220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920" y="3977534"/>
            <a:ext cx="2852397" cy="286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AutoShape 9"/>
          <p:cNvSpPr>
            <a:spLocks noChangeArrowheads="1"/>
          </p:cNvSpPr>
          <p:nvPr/>
        </p:nvSpPr>
        <p:spPr bwMode="auto">
          <a:xfrm rot="10800000">
            <a:off x="5087938" y="2708275"/>
            <a:ext cx="1727200" cy="12969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800000">
              <a:alpha val="6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Escanear000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04993" y="679928"/>
            <a:ext cx="3899718" cy="568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9414592" y="6428791"/>
            <a:ext cx="1790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dirty="0"/>
              <a:t>Autor: Cesar </a:t>
            </a:r>
            <a:r>
              <a:rPr lang="es-ES" sz="1400" dirty="0" err="1"/>
              <a:t>Añorve</a:t>
            </a:r>
            <a:endParaRPr lang="es-ES" sz="1400" dirty="0"/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4310180" y="1484784"/>
            <a:ext cx="2793932" cy="138499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s-ES"/>
            </a:defPPr>
            <a:lvl1pPr algn="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r>
              <a:rPr lang="es-ES" dirty="0">
                <a:latin typeface="Segoe Print" panose="02000600000000000000" pitchFamily="2" charset="0"/>
              </a:rPr>
              <a:t>¿Desarrollo sustentable o insoportable?</a:t>
            </a:r>
          </a:p>
        </p:txBody>
      </p:sp>
      <p:pic>
        <p:nvPicPr>
          <p:cNvPr id="12294" name="Picture 8" descr="huell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19736" y="4487098"/>
            <a:ext cx="3296215" cy="213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" descr="C:\Users\thr\Desktop\tornillo socia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7408" y="435894"/>
            <a:ext cx="3253730" cy="441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574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9" descr="Escanear0007 copy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61473" y="4095736"/>
            <a:ext cx="14747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23" name="Text Box 31"/>
          <p:cNvSpPr txBox="1">
            <a:spLocks noChangeArrowheads="1"/>
          </p:cNvSpPr>
          <p:nvPr/>
        </p:nvSpPr>
        <p:spPr bwMode="auto">
          <a:xfrm>
            <a:off x="4511824" y="288198"/>
            <a:ext cx="7592143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dirty="0">
                <a:latin typeface="Segoe Print" panose="02000600000000000000" pitchFamily="2" charset="0"/>
              </a:rPr>
              <a:t>…el aprendizaje y el cambio interno</a:t>
            </a:r>
          </a:p>
        </p:txBody>
      </p:sp>
      <p:pic>
        <p:nvPicPr>
          <p:cNvPr id="13318" name="Picture 32" descr="Escanear000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886613">
            <a:off x="2493705" y="1724341"/>
            <a:ext cx="14732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33" descr="Escanear000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00256" y="4294192"/>
            <a:ext cx="1570038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34" descr="Escanear000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02742" y="4699717"/>
            <a:ext cx="173936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35" descr="Untitled-1 copy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28448" y="1189793"/>
            <a:ext cx="16351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37" descr="art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20000"/>
          </a:blip>
          <a:srcRect/>
          <a:stretch>
            <a:fillRect/>
          </a:stretch>
        </p:blipFill>
        <p:spPr bwMode="auto">
          <a:xfrm>
            <a:off x="3025718" y="4252178"/>
            <a:ext cx="14986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39" descr="CAÑAD1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43421" y="1163155"/>
            <a:ext cx="4214842" cy="284085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4" name="Picture 2" descr="E:\Fotografías\Fotografias\PERMACULTURA\DSCN3251.JPG"/>
          <p:cNvPicPr>
            <a:picLocks noChangeAspect="1" noChangeArrowheads="1"/>
          </p:cNvPicPr>
          <p:nvPr/>
        </p:nvPicPr>
        <p:blipFill>
          <a:blip r:embed="rId9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10128448" y="4869160"/>
            <a:ext cx="1516518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6" descr="Escanear000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20883371">
            <a:off x="1119694" y="352345"/>
            <a:ext cx="1509712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0" descr="Escanear0009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21374460">
            <a:off x="570837" y="1753080"/>
            <a:ext cx="16922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Resultado de imagen para juan manuel martinez biointensivo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555" y="4252178"/>
            <a:ext cx="187220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1346620"/>
              </p:ext>
            </p:extLst>
          </p:nvPr>
        </p:nvGraphicFramePr>
        <p:xfrm>
          <a:off x="4969" y="548680"/>
          <a:ext cx="12182061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6384032" y="836712"/>
            <a:ext cx="3816424" cy="2502768"/>
            <a:chOff x="6384032" y="836712"/>
            <a:chExt cx="3816424" cy="2502768"/>
          </a:xfrm>
        </p:grpSpPr>
        <p:sp>
          <p:nvSpPr>
            <p:cNvPr id="2" name="Elipse 1"/>
            <p:cNvSpPr/>
            <p:nvPr/>
          </p:nvSpPr>
          <p:spPr>
            <a:xfrm>
              <a:off x="6384032" y="2420888"/>
              <a:ext cx="1800200" cy="918592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Elipse 3"/>
            <p:cNvSpPr/>
            <p:nvPr/>
          </p:nvSpPr>
          <p:spPr>
            <a:xfrm>
              <a:off x="8184232" y="836712"/>
              <a:ext cx="2016224" cy="1080120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8760296" y="254793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2005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872384" y="155679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2006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400215" y="581223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2007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00089" y="494116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1987</a:t>
            </a:r>
          </a:p>
        </p:txBody>
      </p:sp>
    </p:spTree>
    <p:extLst>
      <p:ext uri="{BB962C8B-B14F-4D97-AF65-F5344CB8AC3E}">
        <p14:creationId xmlns:p14="http://schemas.microsoft.com/office/powerpoint/2010/main" val="36184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principles_menu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09853" y="692174"/>
            <a:ext cx="614362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3971" name="18 Grupo"/>
          <p:cNvGrpSpPr>
            <a:grpSpLocks/>
          </p:cNvGrpSpPr>
          <p:nvPr/>
        </p:nvGrpSpPr>
        <p:grpSpPr bwMode="auto">
          <a:xfrm>
            <a:off x="4310064" y="1782763"/>
            <a:ext cx="3286125" cy="3217862"/>
            <a:chOff x="2786050" y="1782537"/>
            <a:chExt cx="3286148" cy="3218099"/>
          </a:xfrm>
        </p:grpSpPr>
        <p:sp>
          <p:nvSpPr>
            <p:cNvPr id="83985" name="Text Box 28"/>
            <p:cNvSpPr txBox="1">
              <a:spLocks noChangeArrowheads="1"/>
            </p:cNvSpPr>
            <p:nvPr/>
          </p:nvSpPr>
          <p:spPr bwMode="auto">
            <a:xfrm>
              <a:off x="3635591" y="1782537"/>
              <a:ext cx="150791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>
                  <a:latin typeface="Verdana" pitchFamily="34" charset="0"/>
                </a:rPr>
                <a:t>Bueno para</a:t>
              </a:r>
            </a:p>
            <a:p>
              <a:pPr algn="ctr"/>
              <a:r>
                <a:rPr lang="es-ES_tradnl">
                  <a:latin typeface="Verdana" pitchFamily="34" charset="0"/>
                </a:rPr>
                <a:t> la tierra</a:t>
              </a:r>
              <a:endParaRPr lang="es-ES">
                <a:latin typeface="Verdana" pitchFamily="34" charset="0"/>
              </a:endParaRPr>
            </a:p>
          </p:txBody>
        </p:sp>
        <p:sp>
          <p:nvSpPr>
            <p:cNvPr id="83986" name="Text Box 28"/>
            <p:cNvSpPr txBox="1">
              <a:spLocks noChangeArrowheads="1"/>
            </p:cNvSpPr>
            <p:nvPr/>
          </p:nvSpPr>
          <p:spPr bwMode="auto">
            <a:xfrm>
              <a:off x="2786050" y="4354305"/>
              <a:ext cx="15905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>
                  <a:latin typeface="Verdana" pitchFamily="34" charset="0"/>
                </a:rPr>
                <a:t>Compartir </a:t>
              </a:r>
            </a:p>
            <a:p>
              <a:pPr algn="ctr"/>
              <a:r>
                <a:rPr lang="es-ES">
                  <a:latin typeface="Verdana" pitchFamily="34" charset="0"/>
                </a:rPr>
                <a:t>con equidad</a:t>
              </a:r>
            </a:p>
          </p:txBody>
        </p:sp>
        <p:sp>
          <p:nvSpPr>
            <p:cNvPr id="83987" name="Text Box 28"/>
            <p:cNvSpPr txBox="1">
              <a:spLocks noChangeArrowheads="1"/>
            </p:cNvSpPr>
            <p:nvPr/>
          </p:nvSpPr>
          <p:spPr bwMode="auto">
            <a:xfrm>
              <a:off x="4482532" y="4282867"/>
              <a:ext cx="158966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>
                  <a:latin typeface="Verdana" pitchFamily="34" charset="0"/>
                </a:rPr>
                <a:t>Bueno para </a:t>
              </a:r>
            </a:p>
            <a:p>
              <a:pPr algn="ctr"/>
              <a:r>
                <a:rPr lang="es-ES_tradnl">
                  <a:latin typeface="Verdana" pitchFamily="34" charset="0"/>
                </a:rPr>
                <a:t>la gente</a:t>
              </a:r>
              <a:endParaRPr lang="es-ES">
                <a:latin typeface="Verdana" pitchFamily="34" charset="0"/>
              </a:endParaRPr>
            </a:p>
          </p:txBody>
        </p:sp>
      </p:grpSp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000" b="1" dirty="0">
                <a:solidFill>
                  <a:srgbClr val="800000"/>
                </a:solidFill>
                <a:latin typeface="Verdana" pitchFamily="34" charset="0"/>
              </a:rPr>
              <a:t>Principios éticos y de diseño de la permacultura</a:t>
            </a:r>
            <a:endParaRPr lang="es-ES" sz="20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83973" name="Text Box 28"/>
          <p:cNvSpPr txBox="1">
            <a:spLocks noChangeArrowheads="1"/>
          </p:cNvSpPr>
          <p:nvPr/>
        </p:nvSpPr>
        <p:spPr bwMode="auto">
          <a:xfrm>
            <a:off x="7524751" y="906464"/>
            <a:ext cx="2714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dirty="0">
                <a:latin typeface="Verdana" pitchFamily="34" charset="0"/>
              </a:rPr>
              <a:t>1. Observa e interactúa</a:t>
            </a:r>
          </a:p>
        </p:txBody>
      </p:sp>
      <p:sp>
        <p:nvSpPr>
          <p:cNvPr id="83974" name="Text Box 28"/>
          <p:cNvSpPr txBox="1">
            <a:spLocks noChangeArrowheads="1"/>
          </p:cNvSpPr>
          <p:nvPr/>
        </p:nvSpPr>
        <p:spPr bwMode="auto">
          <a:xfrm>
            <a:off x="8596314" y="1857375"/>
            <a:ext cx="1571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 dirty="0">
                <a:latin typeface="Verdana" pitchFamily="34" charset="0"/>
              </a:rPr>
              <a:t>2. Captura y 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almacena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energía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   </a:t>
            </a:r>
          </a:p>
        </p:txBody>
      </p:sp>
      <p:sp>
        <p:nvSpPr>
          <p:cNvPr id="83975" name="Text Box 28"/>
          <p:cNvSpPr txBox="1">
            <a:spLocks noChangeArrowheads="1"/>
          </p:cNvSpPr>
          <p:nvPr/>
        </p:nvSpPr>
        <p:spPr bwMode="auto">
          <a:xfrm>
            <a:off x="8882064" y="3429001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 dirty="0">
                <a:latin typeface="Verdana" pitchFamily="34" charset="0"/>
              </a:rPr>
              <a:t>3. Obtén un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rendimiento</a:t>
            </a:r>
          </a:p>
        </p:txBody>
      </p:sp>
      <p:sp>
        <p:nvSpPr>
          <p:cNvPr id="83976" name="Text Box 28"/>
          <p:cNvSpPr txBox="1">
            <a:spLocks noChangeArrowheads="1"/>
          </p:cNvSpPr>
          <p:nvPr/>
        </p:nvSpPr>
        <p:spPr bwMode="auto">
          <a:xfrm>
            <a:off x="8596314" y="4857750"/>
            <a:ext cx="20716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 dirty="0">
                <a:latin typeface="Verdana" pitchFamily="34" charset="0"/>
              </a:rPr>
              <a:t>4. Aplicar la 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autorregulación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y acepta 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retroalimentación</a:t>
            </a:r>
          </a:p>
        </p:txBody>
      </p:sp>
      <p:sp>
        <p:nvSpPr>
          <p:cNvPr id="83977" name="Text Box 28"/>
          <p:cNvSpPr txBox="1">
            <a:spLocks noChangeArrowheads="1"/>
          </p:cNvSpPr>
          <p:nvPr/>
        </p:nvSpPr>
        <p:spPr bwMode="auto">
          <a:xfrm>
            <a:off x="7524750" y="6143626"/>
            <a:ext cx="2928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 dirty="0">
                <a:latin typeface="Verdana" pitchFamily="34" charset="0"/>
              </a:rPr>
              <a:t>5. Usa y valora los servicios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y recursos renovables</a:t>
            </a:r>
          </a:p>
        </p:txBody>
      </p:sp>
      <p:sp>
        <p:nvSpPr>
          <p:cNvPr id="83978" name="Text Box 28"/>
          <p:cNvSpPr txBox="1">
            <a:spLocks noChangeArrowheads="1"/>
          </p:cNvSpPr>
          <p:nvPr/>
        </p:nvSpPr>
        <p:spPr bwMode="auto">
          <a:xfrm>
            <a:off x="3024189" y="6478589"/>
            <a:ext cx="2928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>
                <a:latin typeface="Verdana" pitchFamily="34" charset="0"/>
              </a:rPr>
              <a:t>6. No producir desperdicios </a:t>
            </a:r>
          </a:p>
        </p:txBody>
      </p:sp>
      <p:sp>
        <p:nvSpPr>
          <p:cNvPr id="83979" name="Text Box 28"/>
          <p:cNvSpPr txBox="1">
            <a:spLocks noChangeArrowheads="1"/>
          </p:cNvSpPr>
          <p:nvPr/>
        </p:nvSpPr>
        <p:spPr bwMode="auto">
          <a:xfrm>
            <a:off x="2095500" y="5691189"/>
            <a:ext cx="29289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>
                <a:latin typeface="Verdana" pitchFamily="34" charset="0"/>
              </a:rPr>
              <a:t>7. Diseñar desde los </a:t>
            </a:r>
          </a:p>
          <a:p>
            <a:pPr marL="342900" indent="-342900"/>
            <a:r>
              <a:rPr lang="es-ES" sz="1400">
                <a:latin typeface="Verdana" pitchFamily="34" charset="0"/>
              </a:rPr>
              <a:t>    patrones hacia los</a:t>
            </a:r>
          </a:p>
          <a:p>
            <a:pPr marL="342900" indent="-342900"/>
            <a:r>
              <a:rPr lang="es-ES" sz="1400">
                <a:latin typeface="Verdana" pitchFamily="34" charset="0"/>
              </a:rPr>
              <a:t>    detalles </a:t>
            </a:r>
          </a:p>
        </p:txBody>
      </p:sp>
      <p:sp>
        <p:nvSpPr>
          <p:cNvPr id="83980" name="Text Box 28"/>
          <p:cNvSpPr txBox="1">
            <a:spLocks noChangeArrowheads="1"/>
          </p:cNvSpPr>
          <p:nvPr/>
        </p:nvSpPr>
        <p:spPr bwMode="auto">
          <a:xfrm>
            <a:off x="1595439" y="4714876"/>
            <a:ext cx="2928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>
                <a:latin typeface="Verdana" pitchFamily="34" charset="0"/>
              </a:rPr>
              <a:t>8. Integrar más</a:t>
            </a:r>
          </a:p>
          <a:p>
            <a:pPr marL="342900" indent="-342900"/>
            <a:r>
              <a:rPr lang="es-ES" sz="1400">
                <a:latin typeface="Verdana" pitchFamily="34" charset="0"/>
              </a:rPr>
              <a:t>    que segregar</a:t>
            </a:r>
          </a:p>
        </p:txBody>
      </p:sp>
      <p:sp>
        <p:nvSpPr>
          <p:cNvPr id="83981" name="Text Box 28"/>
          <p:cNvSpPr txBox="1">
            <a:spLocks noChangeArrowheads="1"/>
          </p:cNvSpPr>
          <p:nvPr/>
        </p:nvSpPr>
        <p:spPr bwMode="auto">
          <a:xfrm>
            <a:off x="1595439" y="2928939"/>
            <a:ext cx="29289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>
                <a:latin typeface="Verdana" pitchFamily="34" charset="0"/>
              </a:rPr>
              <a:t>9. Usar soluciones</a:t>
            </a:r>
          </a:p>
          <a:p>
            <a:pPr marL="342900" indent="-342900"/>
            <a:r>
              <a:rPr lang="es-ES" sz="1400">
                <a:latin typeface="Verdana" pitchFamily="34" charset="0"/>
              </a:rPr>
              <a:t>    lentas y</a:t>
            </a:r>
          </a:p>
          <a:p>
            <a:pPr marL="342900" indent="-342900"/>
            <a:r>
              <a:rPr lang="es-ES" sz="1400">
                <a:latin typeface="Verdana" pitchFamily="34" charset="0"/>
              </a:rPr>
              <a:t>    pequeñas</a:t>
            </a:r>
          </a:p>
        </p:txBody>
      </p:sp>
      <p:sp>
        <p:nvSpPr>
          <p:cNvPr id="83982" name="Text Box 28"/>
          <p:cNvSpPr txBox="1">
            <a:spLocks noChangeArrowheads="1"/>
          </p:cNvSpPr>
          <p:nvPr/>
        </p:nvSpPr>
        <p:spPr bwMode="auto">
          <a:xfrm>
            <a:off x="1595439" y="2071689"/>
            <a:ext cx="29289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 dirty="0">
                <a:latin typeface="Verdana" pitchFamily="34" charset="0"/>
              </a:rPr>
              <a:t>10. Usar y 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  valorar la </a:t>
            </a:r>
          </a:p>
          <a:p>
            <a:pPr marL="342900" indent="-342900"/>
            <a:r>
              <a:rPr lang="es-ES" sz="1400" dirty="0">
                <a:latin typeface="Verdana" pitchFamily="34" charset="0"/>
              </a:rPr>
              <a:t>        diversidad</a:t>
            </a:r>
          </a:p>
        </p:txBody>
      </p:sp>
      <p:sp>
        <p:nvSpPr>
          <p:cNvPr id="83983" name="Text Box 28"/>
          <p:cNvSpPr txBox="1">
            <a:spLocks noChangeArrowheads="1"/>
          </p:cNvSpPr>
          <p:nvPr/>
        </p:nvSpPr>
        <p:spPr bwMode="auto">
          <a:xfrm>
            <a:off x="2309814" y="857250"/>
            <a:ext cx="29289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>
                <a:latin typeface="Verdana" pitchFamily="34" charset="0"/>
              </a:rPr>
              <a:t>11. Usar los bordes </a:t>
            </a:r>
          </a:p>
          <a:p>
            <a:pPr marL="342900" indent="-342900"/>
            <a:r>
              <a:rPr lang="es-ES" sz="1400">
                <a:latin typeface="Verdana" pitchFamily="34" charset="0"/>
              </a:rPr>
              <a:t>      y valorar lo </a:t>
            </a:r>
          </a:p>
          <a:p>
            <a:pPr marL="342900" indent="-342900"/>
            <a:r>
              <a:rPr lang="es-ES" sz="1400">
                <a:latin typeface="Verdana" pitchFamily="34" charset="0"/>
              </a:rPr>
              <a:t>      marginal</a:t>
            </a:r>
          </a:p>
        </p:txBody>
      </p:sp>
      <p:sp>
        <p:nvSpPr>
          <p:cNvPr id="83984" name="Text Box 28"/>
          <p:cNvSpPr txBox="1">
            <a:spLocks noChangeArrowheads="1"/>
          </p:cNvSpPr>
          <p:nvPr/>
        </p:nvSpPr>
        <p:spPr bwMode="auto">
          <a:xfrm>
            <a:off x="3738564" y="477839"/>
            <a:ext cx="4929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s-ES" sz="1400">
                <a:latin typeface="Verdana" pitchFamily="34" charset="0"/>
              </a:rPr>
              <a:t>12. Usar y responder creativamente al cambio</a:t>
            </a:r>
          </a:p>
        </p:txBody>
      </p:sp>
    </p:spTree>
    <p:extLst>
      <p:ext uri="{BB962C8B-B14F-4D97-AF65-F5344CB8AC3E}">
        <p14:creationId xmlns:p14="http://schemas.microsoft.com/office/powerpoint/2010/main" val="18435922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/>
          <p:nvPr/>
        </p:nvSpPr>
        <p:spPr>
          <a:xfrm>
            <a:off x="12879" y="2678806"/>
            <a:ext cx="10251583" cy="2781836"/>
          </a:xfrm>
          <a:custGeom>
            <a:avLst/>
            <a:gdLst>
              <a:gd name="connsiteX0" fmla="*/ 0 w 10251583"/>
              <a:gd name="connsiteY0" fmla="*/ 927279 h 2781836"/>
              <a:gd name="connsiteX1" fmla="*/ 38636 w 10251583"/>
              <a:gd name="connsiteY1" fmla="*/ 850005 h 2781836"/>
              <a:gd name="connsiteX2" fmla="*/ 77273 w 10251583"/>
              <a:gd name="connsiteY2" fmla="*/ 837126 h 2781836"/>
              <a:gd name="connsiteX3" fmla="*/ 154546 w 10251583"/>
              <a:gd name="connsiteY3" fmla="*/ 785611 h 2781836"/>
              <a:gd name="connsiteX4" fmla="*/ 231820 w 10251583"/>
              <a:gd name="connsiteY4" fmla="*/ 708338 h 2781836"/>
              <a:gd name="connsiteX5" fmla="*/ 425003 w 10251583"/>
              <a:gd name="connsiteY5" fmla="*/ 579549 h 2781836"/>
              <a:gd name="connsiteX6" fmla="*/ 502276 w 10251583"/>
              <a:gd name="connsiteY6" fmla="*/ 528033 h 2781836"/>
              <a:gd name="connsiteX7" fmla="*/ 566670 w 10251583"/>
              <a:gd name="connsiteY7" fmla="*/ 489397 h 2781836"/>
              <a:gd name="connsiteX8" fmla="*/ 605307 w 10251583"/>
              <a:gd name="connsiteY8" fmla="*/ 463639 h 2781836"/>
              <a:gd name="connsiteX9" fmla="*/ 695459 w 10251583"/>
              <a:gd name="connsiteY9" fmla="*/ 412124 h 2781836"/>
              <a:gd name="connsiteX10" fmla="*/ 798490 w 10251583"/>
              <a:gd name="connsiteY10" fmla="*/ 321971 h 2781836"/>
              <a:gd name="connsiteX11" fmla="*/ 837127 w 10251583"/>
              <a:gd name="connsiteY11" fmla="*/ 283335 h 2781836"/>
              <a:gd name="connsiteX12" fmla="*/ 875763 w 10251583"/>
              <a:gd name="connsiteY12" fmla="*/ 257577 h 2781836"/>
              <a:gd name="connsiteX13" fmla="*/ 901521 w 10251583"/>
              <a:gd name="connsiteY13" fmla="*/ 218940 h 2781836"/>
              <a:gd name="connsiteX14" fmla="*/ 978794 w 10251583"/>
              <a:gd name="connsiteY14" fmla="*/ 180304 h 2781836"/>
              <a:gd name="connsiteX15" fmla="*/ 1043189 w 10251583"/>
              <a:gd name="connsiteY15" fmla="*/ 128788 h 2781836"/>
              <a:gd name="connsiteX16" fmla="*/ 1081825 w 10251583"/>
              <a:gd name="connsiteY16" fmla="*/ 103031 h 2781836"/>
              <a:gd name="connsiteX17" fmla="*/ 1133341 w 10251583"/>
              <a:gd name="connsiteY17" fmla="*/ 77273 h 2781836"/>
              <a:gd name="connsiteX18" fmla="*/ 1171977 w 10251583"/>
              <a:gd name="connsiteY18" fmla="*/ 51515 h 2781836"/>
              <a:gd name="connsiteX19" fmla="*/ 1275008 w 10251583"/>
              <a:gd name="connsiteY19" fmla="*/ 25757 h 2781836"/>
              <a:gd name="connsiteX20" fmla="*/ 1365160 w 10251583"/>
              <a:gd name="connsiteY20" fmla="*/ 0 h 2781836"/>
              <a:gd name="connsiteX21" fmla="*/ 1481070 w 10251583"/>
              <a:gd name="connsiteY21" fmla="*/ 12879 h 2781836"/>
              <a:gd name="connsiteX22" fmla="*/ 1519707 w 10251583"/>
              <a:gd name="connsiteY22" fmla="*/ 25757 h 2781836"/>
              <a:gd name="connsiteX23" fmla="*/ 1596980 w 10251583"/>
              <a:gd name="connsiteY23" fmla="*/ 103031 h 2781836"/>
              <a:gd name="connsiteX24" fmla="*/ 1648496 w 10251583"/>
              <a:gd name="connsiteY24" fmla="*/ 180304 h 2781836"/>
              <a:gd name="connsiteX25" fmla="*/ 1687132 w 10251583"/>
              <a:gd name="connsiteY25" fmla="*/ 206062 h 2781836"/>
              <a:gd name="connsiteX26" fmla="*/ 1712890 w 10251583"/>
              <a:gd name="connsiteY26" fmla="*/ 244698 h 2781836"/>
              <a:gd name="connsiteX27" fmla="*/ 1751527 w 10251583"/>
              <a:gd name="connsiteY27" fmla="*/ 283335 h 2781836"/>
              <a:gd name="connsiteX28" fmla="*/ 1841679 w 10251583"/>
              <a:gd name="connsiteY28" fmla="*/ 334850 h 2781836"/>
              <a:gd name="connsiteX29" fmla="*/ 1918952 w 10251583"/>
              <a:gd name="connsiteY29" fmla="*/ 360608 h 2781836"/>
              <a:gd name="connsiteX30" fmla="*/ 1996225 w 10251583"/>
              <a:gd name="connsiteY30" fmla="*/ 386366 h 2781836"/>
              <a:gd name="connsiteX31" fmla="*/ 2034862 w 10251583"/>
              <a:gd name="connsiteY31" fmla="*/ 399245 h 2781836"/>
              <a:gd name="connsiteX32" fmla="*/ 2112135 w 10251583"/>
              <a:gd name="connsiteY32" fmla="*/ 437881 h 2781836"/>
              <a:gd name="connsiteX33" fmla="*/ 2150772 w 10251583"/>
              <a:gd name="connsiteY33" fmla="*/ 463639 h 2781836"/>
              <a:gd name="connsiteX34" fmla="*/ 2163651 w 10251583"/>
              <a:gd name="connsiteY34" fmla="*/ 502276 h 2781836"/>
              <a:gd name="connsiteX35" fmla="*/ 2215166 w 10251583"/>
              <a:gd name="connsiteY35" fmla="*/ 515155 h 2781836"/>
              <a:gd name="connsiteX36" fmla="*/ 2253803 w 10251583"/>
              <a:gd name="connsiteY36" fmla="*/ 528033 h 2781836"/>
              <a:gd name="connsiteX37" fmla="*/ 2305318 w 10251583"/>
              <a:gd name="connsiteY37" fmla="*/ 540912 h 2781836"/>
              <a:gd name="connsiteX38" fmla="*/ 2356834 w 10251583"/>
              <a:gd name="connsiteY38" fmla="*/ 566670 h 2781836"/>
              <a:gd name="connsiteX39" fmla="*/ 2434107 w 10251583"/>
              <a:gd name="connsiteY39" fmla="*/ 618186 h 2781836"/>
              <a:gd name="connsiteX40" fmla="*/ 2472744 w 10251583"/>
              <a:gd name="connsiteY40" fmla="*/ 631064 h 2781836"/>
              <a:gd name="connsiteX41" fmla="*/ 2511380 w 10251583"/>
              <a:gd name="connsiteY41" fmla="*/ 656822 h 2781836"/>
              <a:gd name="connsiteX42" fmla="*/ 2537138 w 10251583"/>
              <a:gd name="connsiteY42" fmla="*/ 695459 h 2781836"/>
              <a:gd name="connsiteX43" fmla="*/ 2588653 w 10251583"/>
              <a:gd name="connsiteY43" fmla="*/ 721217 h 2781836"/>
              <a:gd name="connsiteX44" fmla="*/ 2665927 w 10251583"/>
              <a:gd name="connsiteY44" fmla="*/ 759853 h 2781836"/>
              <a:gd name="connsiteX45" fmla="*/ 2704563 w 10251583"/>
              <a:gd name="connsiteY45" fmla="*/ 785611 h 2781836"/>
              <a:gd name="connsiteX46" fmla="*/ 2756079 w 10251583"/>
              <a:gd name="connsiteY46" fmla="*/ 798490 h 2781836"/>
              <a:gd name="connsiteX47" fmla="*/ 2820473 w 10251583"/>
              <a:gd name="connsiteY47" fmla="*/ 824248 h 2781836"/>
              <a:gd name="connsiteX48" fmla="*/ 2859110 w 10251583"/>
              <a:gd name="connsiteY48" fmla="*/ 850005 h 2781836"/>
              <a:gd name="connsiteX49" fmla="*/ 2910625 w 10251583"/>
              <a:gd name="connsiteY49" fmla="*/ 875763 h 2781836"/>
              <a:gd name="connsiteX50" fmla="*/ 2987898 w 10251583"/>
              <a:gd name="connsiteY50" fmla="*/ 914400 h 2781836"/>
              <a:gd name="connsiteX51" fmla="*/ 3026535 w 10251583"/>
              <a:gd name="connsiteY51" fmla="*/ 953036 h 2781836"/>
              <a:gd name="connsiteX52" fmla="*/ 3065172 w 10251583"/>
              <a:gd name="connsiteY52" fmla="*/ 965915 h 2781836"/>
              <a:gd name="connsiteX53" fmla="*/ 3090929 w 10251583"/>
              <a:gd name="connsiteY53" fmla="*/ 1004552 h 2781836"/>
              <a:gd name="connsiteX54" fmla="*/ 3142445 w 10251583"/>
              <a:gd name="connsiteY54" fmla="*/ 1017431 h 2781836"/>
              <a:gd name="connsiteX55" fmla="*/ 3219718 w 10251583"/>
              <a:gd name="connsiteY55" fmla="*/ 1043188 h 2781836"/>
              <a:gd name="connsiteX56" fmla="*/ 3361386 w 10251583"/>
              <a:gd name="connsiteY56" fmla="*/ 1081825 h 2781836"/>
              <a:gd name="connsiteX57" fmla="*/ 3567448 w 10251583"/>
              <a:gd name="connsiteY57" fmla="*/ 1120462 h 2781836"/>
              <a:gd name="connsiteX58" fmla="*/ 3606084 w 10251583"/>
              <a:gd name="connsiteY58" fmla="*/ 1133340 h 2781836"/>
              <a:gd name="connsiteX59" fmla="*/ 3696236 w 10251583"/>
              <a:gd name="connsiteY59" fmla="*/ 1171977 h 2781836"/>
              <a:gd name="connsiteX60" fmla="*/ 3747752 w 10251583"/>
              <a:gd name="connsiteY60" fmla="*/ 1197735 h 2781836"/>
              <a:gd name="connsiteX61" fmla="*/ 3863662 w 10251583"/>
              <a:gd name="connsiteY61" fmla="*/ 1249250 h 2781836"/>
              <a:gd name="connsiteX62" fmla="*/ 3940935 w 10251583"/>
              <a:gd name="connsiteY62" fmla="*/ 1313645 h 2781836"/>
              <a:gd name="connsiteX63" fmla="*/ 3979572 w 10251583"/>
              <a:gd name="connsiteY63" fmla="*/ 1339402 h 2781836"/>
              <a:gd name="connsiteX64" fmla="*/ 4056845 w 10251583"/>
              <a:gd name="connsiteY64" fmla="*/ 1365160 h 2781836"/>
              <a:gd name="connsiteX65" fmla="*/ 4095482 w 10251583"/>
              <a:gd name="connsiteY65" fmla="*/ 1390918 h 2781836"/>
              <a:gd name="connsiteX66" fmla="*/ 4172755 w 10251583"/>
              <a:gd name="connsiteY66" fmla="*/ 1416676 h 2781836"/>
              <a:gd name="connsiteX67" fmla="*/ 4211391 w 10251583"/>
              <a:gd name="connsiteY67" fmla="*/ 1429555 h 2781836"/>
              <a:gd name="connsiteX68" fmla="*/ 4301544 w 10251583"/>
              <a:gd name="connsiteY68" fmla="*/ 1455312 h 2781836"/>
              <a:gd name="connsiteX69" fmla="*/ 4391696 w 10251583"/>
              <a:gd name="connsiteY69" fmla="*/ 1481070 h 2781836"/>
              <a:gd name="connsiteX70" fmla="*/ 4481848 w 10251583"/>
              <a:gd name="connsiteY70" fmla="*/ 1493949 h 2781836"/>
              <a:gd name="connsiteX71" fmla="*/ 4623515 w 10251583"/>
              <a:gd name="connsiteY71" fmla="*/ 1506828 h 2781836"/>
              <a:gd name="connsiteX72" fmla="*/ 4778062 w 10251583"/>
              <a:gd name="connsiteY72" fmla="*/ 1532586 h 2781836"/>
              <a:gd name="connsiteX73" fmla="*/ 4842456 w 10251583"/>
              <a:gd name="connsiteY73" fmla="*/ 1558343 h 2781836"/>
              <a:gd name="connsiteX74" fmla="*/ 4932608 w 10251583"/>
              <a:gd name="connsiteY74" fmla="*/ 1609859 h 2781836"/>
              <a:gd name="connsiteX75" fmla="*/ 5009882 w 10251583"/>
              <a:gd name="connsiteY75" fmla="*/ 1635617 h 2781836"/>
              <a:gd name="connsiteX76" fmla="*/ 5048518 w 10251583"/>
              <a:gd name="connsiteY76" fmla="*/ 1661374 h 2781836"/>
              <a:gd name="connsiteX77" fmla="*/ 5190186 w 10251583"/>
              <a:gd name="connsiteY77" fmla="*/ 1687132 h 2781836"/>
              <a:gd name="connsiteX78" fmla="*/ 5293217 w 10251583"/>
              <a:gd name="connsiteY78" fmla="*/ 1712890 h 2781836"/>
              <a:gd name="connsiteX79" fmla="*/ 5396248 w 10251583"/>
              <a:gd name="connsiteY79" fmla="*/ 1738648 h 2781836"/>
              <a:gd name="connsiteX80" fmla="*/ 5447763 w 10251583"/>
              <a:gd name="connsiteY80" fmla="*/ 1751526 h 2781836"/>
              <a:gd name="connsiteX81" fmla="*/ 5512158 w 10251583"/>
              <a:gd name="connsiteY81" fmla="*/ 1777284 h 2781836"/>
              <a:gd name="connsiteX82" fmla="*/ 5589431 w 10251583"/>
              <a:gd name="connsiteY82" fmla="*/ 1803042 h 2781836"/>
              <a:gd name="connsiteX83" fmla="*/ 5666704 w 10251583"/>
              <a:gd name="connsiteY83" fmla="*/ 1880315 h 2781836"/>
              <a:gd name="connsiteX84" fmla="*/ 5756856 w 10251583"/>
              <a:gd name="connsiteY84" fmla="*/ 1906073 h 2781836"/>
              <a:gd name="connsiteX85" fmla="*/ 5834129 w 10251583"/>
              <a:gd name="connsiteY85" fmla="*/ 1944709 h 2781836"/>
              <a:gd name="connsiteX86" fmla="*/ 5885645 w 10251583"/>
              <a:gd name="connsiteY86" fmla="*/ 1970467 h 2781836"/>
              <a:gd name="connsiteX87" fmla="*/ 5962918 w 10251583"/>
              <a:gd name="connsiteY87" fmla="*/ 2021983 h 2781836"/>
              <a:gd name="connsiteX88" fmla="*/ 6027313 w 10251583"/>
              <a:gd name="connsiteY88" fmla="*/ 2034862 h 2781836"/>
              <a:gd name="connsiteX89" fmla="*/ 6065949 w 10251583"/>
              <a:gd name="connsiteY89" fmla="*/ 2047740 h 2781836"/>
              <a:gd name="connsiteX90" fmla="*/ 6207617 w 10251583"/>
              <a:gd name="connsiteY90" fmla="*/ 2060619 h 2781836"/>
              <a:gd name="connsiteX91" fmla="*/ 6426558 w 10251583"/>
              <a:gd name="connsiteY91" fmla="*/ 2099256 h 2781836"/>
              <a:gd name="connsiteX92" fmla="*/ 6465194 w 10251583"/>
              <a:gd name="connsiteY92" fmla="*/ 2112135 h 2781836"/>
              <a:gd name="connsiteX93" fmla="*/ 6529589 w 10251583"/>
              <a:gd name="connsiteY93" fmla="*/ 2125014 h 2781836"/>
              <a:gd name="connsiteX94" fmla="*/ 6581104 w 10251583"/>
              <a:gd name="connsiteY94" fmla="*/ 2137893 h 2781836"/>
              <a:gd name="connsiteX95" fmla="*/ 6671256 w 10251583"/>
              <a:gd name="connsiteY95" fmla="*/ 2150771 h 2781836"/>
              <a:gd name="connsiteX96" fmla="*/ 6735651 w 10251583"/>
              <a:gd name="connsiteY96" fmla="*/ 2163650 h 2781836"/>
              <a:gd name="connsiteX97" fmla="*/ 7083380 w 10251583"/>
              <a:gd name="connsiteY97" fmla="*/ 2176529 h 2781836"/>
              <a:gd name="connsiteX98" fmla="*/ 7122017 w 10251583"/>
              <a:gd name="connsiteY98" fmla="*/ 2189408 h 2781836"/>
              <a:gd name="connsiteX99" fmla="*/ 7173532 w 10251583"/>
              <a:gd name="connsiteY99" fmla="*/ 2215166 h 2781836"/>
              <a:gd name="connsiteX100" fmla="*/ 7237927 w 10251583"/>
              <a:gd name="connsiteY100" fmla="*/ 2228045 h 2781836"/>
              <a:gd name="connsiteX101" fmla="*/ 7353836 w 10251583"/>
              <a:gd name="connsiteY101" fmla="*/ 2266681 h 2781836"/>
              <a:gd name="connsiteX102" fmla="*/ 7418231 w 10251583"/>
              <a:gd name="connsiteY102" fmla="*/ 2292439 h 2781836"/>
              <a:gd name="connsiteX103" fmla="*/ 7482625 w 10251583"/>
              <a:gd name="connsiteY103" fmla="*/ 2305318 h 2781836"/>
              <a:gd name="connsiteX104" fmla="*/ 7624293 w 10251583"/>
              <a:gd name="connsiteY104" fmla="*/ 2331076 h 2781836"/>
              <a:gd name="connsiteX105" fmla="*/ 7662929 w 10251583"/>
              <a:gd name="connsiteY105" fmla="*/ 2343955 h 2781836"/>
              <a:gd name="connsiteX106" fmla="*/ 7727324 w 10251583"/>
              <a:gd name="connsiteY106" fmla="*/ 2356833 h 2781836"/>
              <a:gd name="connsiteX107" fmla="*/ 7843234 w 10251583"/>
              <a:gd name="connsiteY107" fmla="*/ 2421228 h 2781836"/>
              <a:gd name="connsiteX108" fmla="*/ 7907628 w 10251583"/>
              <a:gd name="connsiteY108" fmla="*/ 2434107 h 2781836"/>
              <a:gd name="connsiteX109" fmla="*/ 8087932 w 10251583"/>
              <a:gd name="connsiteY109" fmla="*/ 2485622 h 2781836"/>
              <a:gd name="connsiteX110" fmla="*/ 8178084 w 10251583"/>
              <a:gd name="connsiteY110" fmla="*/ 2498501 h 2781836"/>
              <a:gd name="connsiteX111" fmla="*/ 8293994 w 10251583"/>
              <a:gd name="connsiteY111" fmla="*/ 2524259 h 2781836"/>
              <a:gd name="connsiteX112" fmla="*/ 8332631 w 10251583"/>
              <a:gd name="connsiteY112" fmla="*/ 2550017 h 2781836"/>
              <a:gd name="connsiteX113" fmla="*/ 8371267 w 10251583"/>
              <a:gd name="connsiteY113" fmla="*/ 2601532 h 2781836"/>
              <a:gd name="connsiteX114" fmla="*/ 8409904 w 10251583"/>
              <a:gd name="connsiteY114" fmla="*/ 2614411 h 2781836"/>
              <a:gd name="connsiteX115" fmla="*/ 8461420 w 10251583"/>
              <a:gd name="connsiteY115" fmla="*/ 2653048 h 2781836"/>
              <a:gd name="connsiteX116" fmla="*/ 8551572 w 10251583"/>
              <a:gd name="connsiteY116" fmla="*/ 2678805 h 2781836"/>
              <a:gd name="connsiteX117" fmla="*/ 8680360 w 10251583"/>
              <a:gd name="connsiteY117" fmla="*/ 2717442 h 2781836"/>
              <a:gd name="connsiteX118" fmla="*/ 8950817 w 10251583"/>
              <a:gd name="connsiteY118" fmla="*/ 2743200 h 2781836"/>
              <a:gd name="connsiteX119" fmla="*/ 9285667 w 10251583"/>
              <a:gd name="connsiteY119" fmla="*/ 2768957 h 2781836"/>
              <a:gd name="connsiteX120" fmla="*/ 9504608 w 10251583"/>
              <a:gd name="connsiteY120" fmla="*/ 2781836 h 2781836"/>
              <a:gd name="connsiteX121" fmla="*/ 10251583 w 10251583"/>
              <a:gd name="connsiteY121" fmla="*/ 2768957 h 278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0251583" h="2781836">
                <a:moveTo>
                  <a:pt x="0" y="927279"/>
                </a:moveTo>
                <a:cubicBezTo>
                  <a:pt x="12879" y="901521"/>
                  <a:pt x="19895" y="871870"/>
                  <a:pt x="38636" y="850005"/>
                </a:cubicBezTo>
                <a:cubicBezTo>
                  <a:pt x="47471" y="839698"/>
                  <a:pt x="65977" y="844656"/>
                  <a:pt x="77273" y="837126"/>
                </a:cubicBezTo>
                <a:cubicBezTo>
                  <a:pt x="173747" y="772811"/>
                  <a:pt x="62677" y="816235"/>
                  <a:pt x="154546" y="785611"/>
                </a:cubicBezTo>
                <a:cubicBezTo>
                  <a:pt x="180304" y="759853"/>
                  <a:pt x="201511" y="728544"/>
                  <a:pt x="231820" y="708338"/>
                </a:cubicBezTo>
                <a:lnTo>
                  <a:pt x="425003" y="579549"/>
                </a:lnTo>
                <a:cubicBezTo>
                  <a:pt x="425016" y="579540"/>
                  <a:pt x="502263" y="528041"/>
                  <a:pt x="502276" y="528033"/>
                </a:cubicBezTo>
                <a:cubicBezTo>
                  <a:pt x="523741" y="515154"/>
                  <a:pt x="545443" y="502664"/>
                  <a:pt x="566670" y="489397"/>
                </a:cubicBezTo>
                <a:cubicBezTo>
                  <a:pt x="579796" y="481193"/>
                  <a:pt x="591868" y="471319"/>
                  <a:pt x="605307" y="463639"/>
                </a:cubicBezTo>
                <a:cubicBezTo>
                  <a:pt x="719700" y="398271"/>
                  <a:pt x="601315" y="474884"/>
                  <a:pt x="695459" y="412124"/>
                </a:cubicBezTo>
                <a:cubicBezTo>
                  <a:pt x="756793" y="320123"/>
                  <a:pt x="716942" y="342358"/>
                  <a:pt x="798490" y="321971"/>
                </a:cubicBezTo>
                <a:cubicBezTo>
                  <a:pt x="811369" y="309092"/>
                  <a:pt x="823135" y="294995"/>
                  <a:pt x="837127" y="283335"/>
                </a:cubicBezTo>
                <a:cubicBezTo>
                  <a:pt x="849018" y="273426"/>
                  <a:pt x="864818" y="268522"/>
                  <a:pt x="875763" y="257577"/>
                </a:cubicBezTo>
                <a:cubicBezTo>
                  <a:pt x="886708" y="246632"/>
                  <a:pt x="890576" y="229885"/>
                  <a:pt x="901521" y="218940"/>
                </a:cubicBezTo>
                <a:cubicBezTo>
                  <a:pt x="926486" y="193976"/>
                  <a:pt x="947372" y="190778"/>
                  <a:pt x="978794" y="180304"/>
                </a:cubicBezTo>
                <a:cubicBezTo>
                  <a:pt x="1022215" y="115173"/>
                  <a:pt x="980981" y="159891"/>
                  <a:pt x="1043189" y="128788"/>
                </a:cubicBezTo>
                <a:cubicBezTo>
                  <a:pt x="1057033" y="121866"/>
                  <a:pt x="1068386" y="110710"/>
                  <a:pt x="1081825" y="103031"/>
                </a:cubicBezTo>
                <a:cubicBezTo>
                  <a:pt x="1098494" y="93506"/>
                  <a:pt x="1116672" y="86798"/>
                  <a:pt x="1133341" y="77273"/>
                </a:cubicBezTo>
                <a:cubicBezTo>
                  <a:pt x="1146780" y="69594"/>
                  <a:pt x="1158133" y="58437"/>
                  <a:pt x="1171977" y="51515"/>
                </a:cubicBezTo>
                <a:cubicBezTo>
                  <a:pt x="1199592" y="37707"/>
                  <a:pt x="1248558" y="31635"/>
                  <a:pt x="1275008" y="25757"/>
                </a:cubicBezTo>
                <a:cubicBezTo>
                  <a:pt x="1323532" y="14974"/>
                  <a:pt x="1322127" y="14345"/>
                  <a:pt x="1365160" y="0"/>
                </a:cubicBezTo>
                <a:cubicBezTo>
                  <a:pt x="1403797" y="4293"/>
                  <a:pt x="1442724" y="6488"/>
                  <a:pt x="1481070" y="12879"/>
                </a:cubicBezTo>
                <a:cubicBezTo>
                  <a:pt x="1494461" y="15111"/>
                  <a:pt x="1508991" y="17422"/>
                  <a:pt x="1519707" y="25757"/>
                </a:cubicBezTo>
                <a:cubicBezTo>
                  <a:pt x="1548461" y="48121"/>
                  <a:pt x="1576774" y="72722"/>
                  <a:pt x="1596980" y="103031"/>
                </a:cubicBezTo>
                <a:cubicBezTo>
                  <a:pt x="1614152" y="128789"/>
                  <a:pt x="1622738" y="163132"/>
                  <a:pt x="1648496" y="180304"/>
                </a:cubicBezTo>
                <a:lnTo>
                  <a:pt x="1687132" y="206062"/>
                </a:lnTo>
                <a:cubicBezTo>
                  <a:pt x="1695718" y="218941"/>
                  <a:pt x="1702981" y="232807"/>
                  <a:pt x="1712890" y="244698"/>
                </a:cubicBezTo>
                <a:cubicBezTo>
                  <a:pt x="1724550" y="258690"/>
                  <a:pt x="1737535" y="271675"/>
                  <a:pt x="1751527" y="283335"/>
                </a:cubicBezTo>
                <a:cubicBezTo>
                  <a:pt x="1772977" y="301210"/>
                  <a:pt x="1817450" y="325158"/>
                  <a:pt x="1841679" y="334850"/>
                </a:cubicBezTo>
                <a:cubicBezTo>
                  <a:pt x="1866888" y="344934"/>
                  <a:pt x="1893194" y="352022"/>
                  <a:pt x="1918952" y="360608"/>
                </a:cubicBezTo>
                <a:lnTo>
                  <a:pt x="1996225" y="386366"/>
                </a:lnTo>
                <a:cubicBezTo>
                  <a:pt x="2009104" y="390659"/>
                  <a:pt x="2023566" y="391715"/>
                  <a:pt x="2034862" y="399245"/>
                </a:cubicBezTo>
                <a:cubicBezTo>
                  <a:pt x="2145590" y="473063"/>
                  <a:pt x="2005490" y="384559"/>
                  <a:pt x="2112135" y="437881"/>
                </a:cubicBezTo>
                <a:cubicBezTo>
                  <a:pt x="2125980" y="444803"/>
                  <a:pt x="2137893" y="455053"/>
                  <a:pt x="2150772" y="463639"/>
                </a:cubicBezTo>
                <a:cubicBezTo>
                  <a:pt x="2155065" y="476518"/>
                  <a:pt x="2153050" y="493795"/>
                  <a:pt x="2163651" y="502276"/>
                </a:cubicBezTo>
                <a:cubicBezTo>
                  <a:pt x="2177472" y="513333"/>
                  <a:pt x="2198147" y="510293"/>
                  <a:pt x="2215166" y="515155"/>
                </a:cubicBezTo>
                <a:cubicBezTo>
                  <a:pt x="2228219" y="518884"/>
                  <a:pt x="2240750" y="524304"/>
                  <a:pt x="2253803" y="528033"/>
                </a:cubicBezTo>
                <a:cubicBezTo>
                  <a:pt x="2270822" y="532895"/>
                  <a:pt x="2288745" y="534697"/>
                  <a:pt x="2305318" y="540912"/>
                </a:cubicBezTo>
                <a:cubicBezTo>
                  <a:pt x="2323294" y="547653"/>
                  <a:pt x="2340371" y="556792"/>
                  <a:pt x="2356834" y="566670"/>
                </a:cubicBezTo>
                <a:cubicBezTo>
                  <a:pt x="2383379" y="582597"/>
                  <a:pt x="2404738" y="608397"/>
                  <a:pt x="2434107" y="618186"/>
                </a:cubicBezTo>
                <a:lnTo>
                  <a:pt x="2472744" y="631064"/>
                </a:lnTo>
                <a:cubicBezTo>
                  <a:pt x="2485623" y="639650"/>
                  <a:pt x="2500435" y="645877"/>
                  <a:pt x="2511380" y="656822"/>
                </a:cubicBezTo>
                <a:cubicBezTo>
                  <a:pt x="2522325" y="667767"/>
                  <a:pt x="2525247" y="685550"/>
                  <a:pt x="2537138" y="695459"/>
                </a:cubicBezTo>
                <a:cubicBezTo>
                  <a:pt x="2551887" y="707750"/>
                  <a:pt x="2571984" y="711692"/>
                  <a:pt x="2588653" y="721217"/>
                </a:cubicBezTo>
                <a:cubicBezTo>
                  <a:pt x="2658555" y="761161"/>
                  <a:pt x="2595092" y="736241"/>
                  <a:pt x="2665927" y="759853"/>
                </a:cubicBezTo>
                <a:cubicBezTo>
                  <a:pt x="2678806" y="768439"/>
                  <a:pt x="2690336" y="779514"/>
                  <a:pt x="2704563" y="785611"/>
                </a:cubicBezTo>
                <a:cubicBezTo>
                  <a:pt x="2720832" y="792584"/>
                  <a:pt x="2739287" y="792893"/>
                  <a:pt x="2756079" y="798490"/>
                </a:cubicBezTo>
                <a:cubicBezTo>
                  <a:pt x="2778011" y="805801"/>
                  <a:pt x="2799795" y="813909"/>
                  <a:pt x="2820473" y="824248"/>
                </a:cubicBezTo>
                <a:cubicBezTo>
                  <a:pt x="2834317" y="831170"/>
                  <a:pt x="2845671" y="842326"/>
                  <a:pt x="2859110" y="850005"/>
                </a:cubicBezTo>
                <a:cubicBezTo>
                  <a:pt x="2875779" y="859530"/>
                  <a:pt x="2893956" y="866238"/>
                  <a:pt x="2910625" y="875763"/>
                </a:cubicBezTo>
                <a:cubicBezTo>
                  <a:pt x="2980529" y="915709"/>
                  <a:pt x="2917062" y="890787"/>
                  <a:pt x="2987898" y="914400"/>
                </a:cubicBezTo>
                <a:cubicBezTo>
                  <a:pt x="3000777" y="927279"/>
                  <a:pt x="3011380" y="942933"/>
                  <a:pt x="3026535" y="953036"/>
                </a:cubicBezTo>
                <a:cubicBezTo>
                  <a:pt x="3037831" y="960566"/>
                  <a:pt x="3054571" y="957434"/>
                  <a:pt x="3065172" y="965915"/>
                </a:cubicBezTo>
                <a:cubicBezTo>
                  <a:pt x="3077259" y="975584"/>
                  <a:pt x="3078050" y="995966"/>
                  <a:pt x="3090929" y="1004552"/>
                </a:cubicBezTo>
                <a:cubicBezTo>
                  <a:pt x="3105657" y="1014371"/>
                  <a:pt x="3125491" y="1012345"/>
                  <a:pt x="3142445" y="1017431"/>
                </a:cubicBezTo>
                <a:cubicBezTo>
                  <a:pt x="3168451" y="1025233"/>
                  <a:pt x="3195434" y="1031046"/>
                  <a:pt x="3219718" y="1043188"/>
                </a:cubicBezTo>
                <a:cubicBezTo>
                  <a:pt x="3301420" y="1084039"/>
                  <a:pt x="3247430" y="1063832"/>
                  <a:pt x="3361386" y="1081825"/>
                </a:cubicBezTo>
                <a:cubicBezTo>
                  <a:pt x="3437358" y="1093821"/>
                  <a:pt x="3497813" y="1100567"/>
                  <a:pt x="3567448" y="1120462"/>
                </a:cubicBezTo>
                <a:cubicBezTo>
                  <a:pt x="3580501" y="1124191"/>
                  <a:pt x="3593205" y="1129047"/>
                  <a:pt x="3606084" y="1133340"/>
                </a:cubicBezTo>
                <a:cubicBezTo>
                  <a:pt x="3684383" y="1185540"/>
                  <a:pt x="3601191" y="1136335"/>
                  <a:pt x="3696236" y="1171977"/>
                </a:cubicBezTo>
                <a:cubicBezTo>
                  <a:pt x="3714212" y="1178718"/>
                  <a:pt x="3729926" y="1190605"/>
                  <a:pt x="3747752" y="1197735"/>
                </a:cubicBezTo>
                <a:cubicBezTo>
                  <a:pt x="3862700" y="1243715"/>
                  <a:pt x="3789327" y="1199695"/>
                  <a:pt x="3863662" y="1249250"/>
                </a:cubicBezTo>
                <a:cubicBezTo>
                  <a:pt x="3904122" y="1309940"/>
                  <a:pt x="3870549" y="1273425"/>
                  <a:pt x="3940935" y="1313645"/>
                </a:cubicBezTo>
                <a:cubicBezTo>
                  <a:pt x="3954374" y="1321324"/>
                  <a:pt x="3965428" y="1333116"/>
                  <a:pt x="3979572" y="1339402"/>
                </a:cubicBezTo>
                <a:cubicBezTo>
                  <a:pt x="4004383" y="1350429"/>
                  <a:pt x="4034254" y="1350099"/>
                  <a:pt x="4056845" y="1365160"/>
                </a:cubicBezTo>
                <a:cubicBezTo>
                  <a:pt x="4069724" y="1373746"/>
                  <a:pt x="4081337" y="1384631"/>
                  <a:pt x="4095482" y="1390918"/>
                </a:cubicBezTo>
                <a:cubicBezTo>
                  <a:pt x="4120293" y="1401945"/>
                  <a:pt x="4146997" y="1408090"/>
                  <a:pt x="4172755" y="1416676"/>
                </a:cubicBezTo>
                <a:lnTo>
                  <a:pt x="4211391" y="1429555"/>
                </a:lnTo>
                <a:cubicBezTo>
                  <a:pt x="4304021" y="1460431"/>
                  <a:pt x="4188353" y="1422971"/>
                  <a:pt x="4301544" y="1455312"/>
                </a:cubicBezTo>
                <a:cubicBezTo>
                  <a:pt x="4349823" y="1469106"/>
                  <a:pt x="4336331" y="1471004"/>
                  <a:pt x="4391696" y="1481070"/>
                </a:cubicBezTo>
                <a:cubicBezTo>
                  <a:pt x="4421562" y="1486500"/>
                  <a:pt x="4451678" y="1490597"/>
                  <a:pt x="4481848" y="1493949"/>
                </a:cubicBezTo>
                <a:cubicBezTo>
                  <a:pt x="4528975" y="1499185"/>
                  <a:pt x="4576496" y="1500695"/>
                  <a:pt x="4623515" y="1506828"/>
                </a:cubicBezTo>
                <a:cubicBezTo>
                  <a:pt x="4675303" y="1513583"/>
                  <a:pt x="4778062" y="1532586"/>
                  <a:pt x="4778062" y="1532586"/>
                </a:cubicBezTo>
                <a:cubicBezTo>
                  <a:pt x="4799527" y="1541172"/>
                  <a:pt x="4821779" y="1548004"/>
                  <a:pt x="4842456" y="1558343"/>
                </a:cubicBezTo>
                <a:cubicBezTo>
                  <a:pt x="4935393" y="1604811"/>
                  <a:pt x="4819712" y="1564700"/>
                  <a:pt x="4932608" y="1609859"/>
                </a:cubicBezTo>
                <a:cubicBezTo>
                  <a:pt x="4957817" y="1619943"/>
                  <a:pt x="4987291" y="1620556"/>
                  <a:pt x="5009882" y="1635617"/>
                </a:cubicBezTo>
                <a:cubicBezTo>
                  <a:pt x="5022761" y="1644203"/>
                  <a:pt x="5034025" y="1655939"/>
                  <a:pt x="5048518" y="1661374"/>
                </a:cubicBezTo>
                <a:cubicBezTo>
                  <a:pt x="5062918" y="1666774"/>
                  <a:pt x="5181506" y="1685685"/>
                  <a:pt x="5190186" y="1687132"/>
                </a:cubicBezTo>
                <a:cubicBezTo>
                  <a:pt x="5264045" y="1711752"/>
                  <a:pt x="5192199" y="1689578"/>
                  <a:pt x="5293217" y="1712890"/>
                </a:cubicBezTo>
                <a:cubicBezTo>
                  <a:pt x="5327711" y="1720850"/>
                  <a:pt x="5361904" y="1730062"/>
                  <a:pt x="5396248" y="1738648"/>
                </a:cubicBezTo>
                <a:cubicBezTo>
                  <a:pt x="5413420" y="1742941"/>
                  <a:pt x="5431329" y="1744952"/>
                  <a:pt x="5447763" y="1751526"/>
                </a:cubicBezTo>
                <a:cubicBezTo>
                  <a:pt x="5469228" y="1760112"/>
                  <a:pt x="5490431" y="1769383"/>
                  <a:pt x="5512158" y="1777284"/>
                </a:cubicBezTo>
                <a:cubicBezTo>
                  <a:pt x="5537674" y="1786563"/>
                  <a:pt x="5589431" y="1803042"/>
                  <a:pt x="5589431" y="1803042"/>
                </a:cubicBezTo>
                <a:cubicBezTo>
                  <a:pt x="5749618" y="1909836"/>
                  <a:pt x="5474985" y="1720552"/>
                  <a:pt x="5666704" y="1880315"/>
                </a:cubicBezTo>
                <a:cubicBezTo>
                  <a:pt x="5674759" y="1887028"/>
                  <a:pt x="5753937" y="1905239"/>
                  <a:pt x="5756856" y="1906073"/>
                </a:cubicBezTo>
                <a:cubicBezTo>
                  <a:pt x="5815888" y="1922940"/>
                  <a:pt x="5777685" y="1912456"/>
                  <a:pt x="5834129" y="1944709"/>
                </a:cubicBezTo>
                <a:cubicBezTo>
                  <a:pt x="5850798" y="1954234"/>
                  <a:pt x="5869182" y="1960589"/>
                  <a:pt x="5885645" y="1970467"/>
                </a:cubicBezTo>
                <a:cubicBezTo>
                  <a:pt x="5912190" y="1986394"/>
                  <a:pt x="5932562" y="2015912"/>
                  <a:pt x="5962918" y="2021983"/>
                </a:cubicBezTo>
                <a:cubicBezTo>
                  <a:pt x="5984383" y="2026276"/>
                  <a:pt x="6006076" y="2029553"/>
                  <a:pt x="6027313" y="2034862"/>
                </a:cubicBezTo>
                <a:cubicBezTo>
                  <a:pt x="6040483" y="2038154"/>
                  <a:pt x="6052510" y="2045820"/>
                  <a:pt x="6065949" y="2047740"/>
                </a:cubicBezTo>
                <a:cubicBezTo>
                  <a:pt x="6112890" y="2054446"/>
                  <a:pt x="6160598" y="2054486"/>
                  <a:pt x="6207617" y="2060619"/>
                </a:cubicBezTo>
                <a:cubicBezTo>
                  <a:pt x="6215033" y="2061586"/>
                  <a:pt x="6381670" y="2088034"/>
                  <a:pt x="6426558" y="2099256"/>
                </a:cubicBezTo>
                <a:cubicBezTo>
                  <a:pt x="6439728" y="2102549"/>
                  <a:pt x="6452024" y="2108842"/>
                  <a:pt x="6465194" y="2112135"/>
                </a:cubicBezTo>
                <a:cubicBezTo>
                  <a:pt x="6486430" y="2117444"/>
                  <a:pt x="6508220" y="2120265"/>
                  <a:pt x="6529589" y="2125014"/>
                </a:cubicBezTo>
                <a:cubicBezTo>
                  <a:pt x="6546868" y="2128854"/>
                  <a:pt x="6563689" y="2134727"/>
                  <a:pt x="6581104" y="2137893"/>
                </a:cubicBezTo>
                <a:cubicBezTo>
                  <a:pt x="6610970" y="2143323"/>
                  <a:pt x="6641313" y="2145781"/>
                  <a:pt x="6671256" y="2150771"/>
                </a:cubicBezTo>
                <a:cubicBezTo>
                  <a:pt x="6692848" y="2154370"/>
                  <a:pt x="6713804" y="2162285"/>
                  <a:pt x="6735651" y="2163650"/>
                </a:cubicBezTo>
                <a:cubicBezTo>
                  <a:pt x="6851414" y="2170885"/>
                  <a:pt x="6967470" y="2172236"/>
                  <a:pt x="7083380" y="2176529"/>
                </a:cubicBezTo>
                <a:cubicBezTo>
                  <a:pt x="7096259" y="2180822"/>
                  <a:pt x="7109539" y="2184060"/>
                  <a:pt x="7122017" y="2189408"/>
                </a:cubicBezTo>
                <a:cubicBezTo>
                  <a:pt x="7139663" y="2196971"/>
                  <a:pt x="7155319" y="2209095"/>
                  <a:pt x="7173532" y="2215166"/>
                </a:cubicBezTo>
                <a:cubicBezTo>
                  <a:pt x="7194299" y="2222088"/>
                  <a:pt x="7216462" y="2223752"/>
                  <a:pt x="7237927" y="2228045"/>
                </a:cubicBezTo>
                <a:cubicBezTo>
                  <a:pt x="7345517" y="2281839"/>
                  <a:pt x="7229004" y="2229231"/>
                  <a:pt x="7353836" y="2266681"/>
                </a:cubicBezTo>
                <a:cubicBezTo>
                  <a:pt x="7375980" y="2273324"/>
                  <a:pt x="7396087" y="2285796"/>
                  <a:pt x="7418231" y="2292439"/>
                </a:cubicBezTo>
                <a:cubicBezTo>
                  <a:pt x="7439198" y="2298729"/>
                  <a:pt x="7461257" y="2300569"/>
                  <a:pt x="7482625" y="2305318"/>
                </a:cubicBezTo>
                <a:cubicBezTo>
                  <a:pt x="7591926" y="2329607"/>
                  <a:pt x="7468023" y="2308752"/>
                  <a:pt x="7624293" y="2331076"/>
                </a:cubicBezTo>
                <a:cubicBezTo>
                  <a:pt x="7637172" y="2335369"/>
                  <a:pt x="7649759" y="2340663"/>
                  <a:pt x="7662929" y="2343955"/>
                </a:cubicBezTo>
                <a:cubicBezTo>
                  <a:pt x="7684165" y="2349264"/>
                  <a:pt x="7707396" y="2347775"/>
                  <a:pt x="7727324" y="2356833"/>
                </a:cubicBezTo>
                <a:cubicBezTo>
                  <a:pt x="7844571" y="2410127"/>
                  <a:pt x="7762652" y="2401082"/>
                  <a:pt x="7843234" y="2421228"/>
                </a:cubicBezTo>
                <a:cubicBezTo>
                  <a:pt x="7864470" y="2426537"/>
                  <a:pt x="7886459" y="2428536"/>
                  <a:pt x="7907628" y="2434107"/>
                </a:cubicBezTo>
                <a:cubicBezTo>
                  <a:pt x="7968076" y="2450014"/>
                  <a:pt x="8026054" y="2476782"/>
                  <a:pt x="8087932" y="2485622"/>
                </a:cubicBezTo>
                <a:cubicBezTo>
                  <a:pt x="8117983" y="2489915"/>
                  <a:pt x="8148141" y="2493511"/>
                  <a:pt x="8178084" y="2498501"/>
                </a:cubicBezTo>
                <a:cubicBezTo>
                  <a:pt x="8227137" y="2506677"/>
                  <a:pt x="8247682" y="2512681"/>
                  <a:pt x="8293994" y="2524259"/>
                </a:cubicBezTo>
                <a:cubicBezTo>
                  <a:pt x="8306873" y="2532845"/>
                  <a:pt x="8321686" y="2539072"/>
                  <a:pt x="8332631" y="2550017"/>
                </a:cubicBezTo>
                <a:cubicBezTo>
                  <a:pt x="8347809" y="2565195"/>
                  <a:pt x="8354777" y="2587791"/>
                  <a:pt x="8371267" y="2601532"/>
                </a:cubicBezTo>
                <a:cubicBezTo>
                  <a:pt x="8381696" y="2610223"/>
                  <a:pt x="8397025" y="2610118"/>
                  <a:pt x="8409904" y="2614411"/>
                </a:cubicBezTo>
                <a:cubicBezTo>
                  <a:pt x="8427076" y="2627290"/>
                  <a:pt x="8442783" y="2642398"/>
                  <a:pt x="8461420" y="2653048"/>
                </a:cubicBezTo>
                <a:cubicBezTo>
                  <a:pt x="8477363" y="2662158"/>
                  <a:pt x="8538371" y="2674845"/>
                  <a:pt x="8551572" y="2678805"/>
                </a:cubicBezTo>
                <a:cubicBezTo>
                  <a:pt x="8588520" y="2689889"/>
                  <a:pt x="8639740" y="2711193"/>
                  <a:pt x="8680360" y="2717442"/>
                </a:cubicBezTo>
                <a:cubicBezTo>
                  <a:pt x="8746261" y="2727581"/>
                  <a:pt x="8892352" y="2738328"/>
                  <a:pt x="8950817" y="2743200"/>
                </a:cubicBezTo>
                <a:cubicBezTo>
                  <a:pt x="9115990" y="2770729"/>
                  <a:pt x="8991794" y="2753072"/>
                  <a:pt x="9285667" y="2768957"/>
                </a:cubicBezTo>
                <a:lnTo>
                  <a:pt x="9504608" y="2781836"/>
                </a:lnTo>
                <a:lnTo>
                  <a:pt x="10251583" y="2768957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orma libre 8"/>
          <p:cNvSpPr/>
          <p:nvPr/>
        </p:nvSpPr>
        <p:spPr>
          <a:xfrm>
            <a:off x="10277341" y="5434885"/>
            <a:ext cx="1970467" cy="141870"/>
          </a:xfrm>
          <a:custGeom>
            <a:avLst/>
            <a:gdLst>
              <a:gd name="connsiteX0" fmla="*/ 0 w 1970467"/>
              <a:gd name="connsiteY0" fmla="*/ 0 h 141870"/>
              <a:gd name="connsiteX1" fmla="*/ 38636 w 1970467"/>
              <a:gd name="connsiteY1" fmla="*/ 64394 h 141870"/>
              <a:gd name="connsiteX2" fmla="*/ 115910 w 1970467"/>
              <a:gd name="connsiteY2" fmla="*/ 103030 h 141870"/>
              <a:gd name="connsiteX3" fmla="*/ 193183 w 1970467"/>
              <a:gd name="connsiteY3" fmla="*/ 90152 h 141870"/>
              <a:gd name="connsiteX4" fmla="*/ 231820 w 1970467"/>
              <a:gd name="connsiteY4" fmla="*/ 64394 h 141870"/>
              <a:gd name="connsiteX5" fmla="*/ 270456 w 1970467"/>
              <a:gd name="connsiteY5" fmla="*/ 90152 h 141870"/>
              <a:gd name="connsiteX6" fmla="*/ 296214 w 1970467"/>
              <a:gd name="connsiteY6" fmla="*/ 128788 h 141870"/>
              <a:gd name="connsiteX7" fmla="*/ 425003 w 1970467"/>
              <a:gd name="connsiteY7" fmla="*/ 128788 h 141870"/>
              <a:gd name="connsiteX8" fmla="*/ 502276 w 1970467"/>
              <a:gd name="connsiteY8" fmla="*/ 90152 h 141870"/>
              <a:gd name="connsiteX9" fmla="*/ 579549 w 1970467"/>
              <a:gd name="connsiteY9" fmla="*/ 141667 h 141870"/>
              <a:gd name="connsiteX10" fmla="*/ 682580 w 1970467"/>
              <a:gd name="connsiteY10" fmla="*/ 128788 h 141870"/>
              <a:gd name="connsiteX11" fmla="*/ 721217 w 1970467"/>
              <a:gd name="connsiteY11" fmla="*/ 103030 h 141870"/>
              <a:gd name="connsiteX12" fmla="*/ 759853 w 1970467"/>
              <a:gd name="connsiteY12" fmla="*/ 90152 h 141870"/>
              <a:gd name="connsiteX13" fmla="*/ 798490 w 1970467"/>
              <a:gd name="connsiteY13" fmla="*/ 103030 h 141870"/>
              <a:gd name="connsiteX14" fmla="*/ 837127 w 1970467"/>
              <a:gd name="connsiteY14" fmla="*/ 128788 h 141870"/>
              <a:gd name="connsiteX15" fmla="*/ 965915 w 1970467"/>
              <a:gd name="connsiteY15" fmla="*/ 115909 h 141870"/>
              <a:gd name="connsiteX16" fmla="*/ 1146220 w 1970467"/>
              <a:gd name="connsiteY16" fmla="*/ 103030 h 141870"/>
              <a:gd name="connsiteX17" fmla="*/ 1236372 w 1970467"/>
              <a:gd name="connsiteY17" fmla="*/ 141667 h 141870"/>
              <a:gd name="connsiteX18" fmla="*/ 1596980 w 1970467"/>
              <a:gd name="connsiteY18" fmla="*/ 115909 h 141870"/>
              <a:gd name="connsiteX19" fmla="*/ 1712890 w 1970467"/>
              <a:gd name="connsiteY19" fmla="*/ 103030 h 141870"/>
              <a:gd name="connsiteX20" fmla="*/ 1880315 w 1970467"/>
              <a:gd name="connsiteY20" fmla="*/ 77273 h 141870"/>
              <a:gd name="connsiteX21" fmla="*/ 1970467 w 1970467"/>
              <a:gd name="connsiteY21" fmla="*/ 64394 h 14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70467" h="141870">
                <a:moveTo>
                  <a:pt x="0" y="0"/>
                </a:moveTo>
                <a:cubicBezTo>
                  <a:pt x="12879" y="21465"/>
                  <a:pt x="22346" y="45388"/>
                  <a:pt x="38636" y="64394"/>
                </a:cubicBezTo>
                <a:cubicBezTo>
                  <a:pt x="58610" y="87697"/>
                  <a:pt x="88864" y="94015"/>
                  <a:pt x="115910" y="103030"/>
                </a:cubicBezTo>
                <a:cubicBezTo>
                  <a:pt x="141668" y="98737"/>
                  <a:pt x="168410" y="98410"/>
                  <a:pt x="193183" y="90152"/>
                </a:cubicBezTo>
                <a:cubicBezTo>
                  <a:pt x="207867" y="85257"/>
                  <a:pt x="216341" y="64394"/>
                  <a:pt x="231820" y="64394"/>
                </a:cubicBezTo>
                <a:cubicBezTo>
                  <a:pt x="247298" y="64394"/>
                  <a:pt x="257577" y="81566"/>
                  <a:pt x="270456" y="90152"/>
                </a:cubicBezTo>
                <a:cubicBezTo>
                  <a:pt x="279042" y="103031"/>
                  <a:pt x="284127" y="119119"/>
                  <a:pt x="296214" y="128788"/>
                </a:cubicBezTo>
                <a:cubicBezTo>
                  <a:pt x="330273" y="156034"/>
                  <a:pt x="396043" y="132925"/>
                  <a:pt x="425003" y="128788"/>
                </a:cubicBezTo>
                <a:cubicBezTo>
                  <a:pt x="434407" y="122519"/>
                  <a:pt x="484500" y="84227"/>
                  <a:pt x="502276" y="90152"/>
                </a:cubicBezTo>
                <a:cubicBezTo>
                  <a:pt x="531644" y="99941"/>
                  <a:pt x="579549" y="141667"/>
                  <a:pt x="579549" y="141667"/>
                </a:cubicBezTo>
                <a:cubicBezTo>
                  <a:pt x="613893" y="137374"/>
                  <a:pt x="649189" y="137895"/>
                  <a:pt x="682580" y="128788"/>
                </a:cubicBezTo>
                <a:cubicBezTo>
                  <a:pt x="697513" y="124715"/>
                  <a:pt x="707372" y="109952"/>
                  <a:pt x="721217" y="103030"/>
                </a:cubicBezTo>
                <a:cubicBezTo>
                  <a:pt x="733359" y="96959"/>
                  <a:pt x="746974" y="94445"/>
                  <a:pt x="759853" y="90152"/>
                </a:cubicBezTo>
                <a:cubicBezTo>
                  <a:pt x="772732" y="94445"/>
                  <a:pt x="786348" y="96959"/>
                  <a:pt x="798490" y="103030"/>
                </a:cubicBezTo>
                <a:cubicBezTo>
                  <a:pt x="812335" y="109952"/>
                  <a:pt x="821694" y="127601"/>
                  <a:pt x="837127" y="128788"/>
                </a:cubicBezTo>
                <a:cubicBezTo>
                  <a:pt x="880143" y="132097"/>
                  <a:pt x="922986" y="120202"/>
                  <a:pt x="965915" y="115909"/>
                </a:cubicBezTo>
                <a:cubicBezTo>
                  <a:pt x="1076024" y="79207"/>
                  <a:pt x="1016247" y="86785"/>
                  <a:pt x="1146220" y="103030"/>
                </a:cubicBezTo>
                <a:cubicBezTo>
                  <a:pt x="1176139" y="122976"/>
                  <a:pt x="1196651" y="142908"/>
                  <a:pt x="1236372" y="141667"/>
                </a:cubicBezTo>
                <a:cubicBezTo>
                  <a:pt x="1356822" y="137903"/>
                  <a:pt x="1596980" y="115909"/>
                  <a:pt x="1596980" y="115909"/>
                </a:cubicBezTo>
                <a:cubicBezTo>
                  <a:pt x="1687132" y="85859"/>
                  <a:pt x="1648495" y="81567"/>
                  <a:pt x="1712890" y="103030"/>
                </a:cubicBezTo>
                <a:cubicBezTo>
                  <a:pt x="1741660" y="98920"/>
                  <a:pt x="1848139" y="84423"/>
                  <a:pt x="1880315" y="77273"/>
                </a:cubicBezTo>
                <a:cubicBezTo>
                  <a:pt x="1962705" y="58964"/>
                  <a:pt x="1870639" y="64394"/>
                  <a:pt x="1970467" y="64394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10336679" y="475436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Golfo de México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968208" y="468449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Selva baja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096000" y="422108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Selva alta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071664" y="321297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Pino-encino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474612" y="370039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800000"/>
                </a:solidFill>
              </a:rPr>
              <a:t>Bosque de niebla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23392" y="163054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Sierra Madre</a:t>
            </a:r>
          </a:p>
          <a:p>
            <a:pPr algn="ctr"/>
            <a:r>
              <a:rPr lang="es-MX" dirty="0"/>
              <a:t>Oriental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951984" y="273973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s-MX" sz="2400" b="1" dirty="0">
                <a:latin typeface="Segoe Print" panose="02000600000000000000" pitchFamily="2" charset="0"/>
              </a:rPr>
              <a:t>Ubicación esquemática de los</a:t>
            </a:r>
          </a:p>
          <a:p>
            <a:pPr algn="r">
              <a:defRPr/>
            </a:pPr>
            <a:r>
              <a:rPr lang="es-MX" sz="2400" b="1" dirty="0">
                <a:latin typeface="Segoe Print" panose="02000600000000000000" pitchFamily="2" charset="0"/>
              </a:rPr>
              <a:t>ecosistemas en Veracruz, México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441817" y="3592940"/>
            <a:ext cx="5111873" cy="412124"/>
            <a:chOff x="6441817" y="3592940"/>
            <a:chExt cx="5111873" cy="412124"/>
          </a:xfrm>
        </p:grpSpPr>
        <p:sp>
          <p:nvSpPr>
            <p:cNvPr id="16" name="Forma libre 15"/>
            <p:cNvSpPr/>
            <p:nvPr/>
          </p:nvSpPr>
          <p:spPr>
            <a:xfrm>
              <a:off x="10586234" y="3592940"/>
              <a:ext cx="967456" cy="412124"/>
            </a:xfrm>
            <a:custGeom>
              <a:avLst/>
              <a:gdLst>
                <a:gd name="connsiteX0" fmla="*/ 25958 w 967456"/>
                <a:gd name="connsiteY0" fmla="*/ 38637 h 412124"/>
                <a:gd name="connsiteX1" fmla="*/ 200 w 967456"/>
                <a:gd name="connsiteY1" fmla="*/ 103031 h 412124"/>
                <a:gd name="connsiteX2" fmla="*/ 25958 w 967456"/>
                <a:gd name="connsiteY2" fmla="*/ 244699 h 412124"/>
                <a:gd name="connsiteX3" fmla="*/ 51715 w 967456"/>
                <a:gd name="connsiteY3" fmla="*/ 283335 h 412124"/>
                <a:gd name="connsiteX4" fmla="*/ 103231 w 967456"/>
                <a:gd name="connsiteY4" fmla="*/ 296214 h 412124"/>
                <a:gd name="connsiteX5" fmla="*/ 283535 w 967456"/>
                <a:gd name="connsiteY5" fmla="*/ 321972 h 412124"/>
                <a:gd name="connsiteX6" fmla="*/ 296414 w 967456"/>
                <a:gd name="connsiteY6" fmla="*/ 360609 h 412124"/>
                <a:gd name="connsiteX7" fmla="*/ 373687 w 967456"/>
                <a:gd name="connsiteY7" fmla="*/ 399245 h 412124"/>
                <a:gd name="connsiteX8" fmla="*/ 553991 w 967456"/>
                <a:gd name="connsiteY8" fmla="*/ 399245 h 412124"/>
                <a:gd name="connsiteX9" fmla="*/ 605507 w 967456"/>
                <a:gd name="connsiteY9" fmla="*/ 412124 h 412124"/>
                <a:gd name="connsiteX10" fmla="*/ 682780 w 967456"/>
                <a:gd name="connsiteY10" fmla="*/ 399245 h 412124"/>
                <a:gd name="connsiteX11" fmla="*/ 721417 w 967456"/>
                <a:gd name="connsiteY11" fmla="*/ 386366 h 412124"/>
                <a:gd name="connsiteX12" fmla="*/ 772932 w 967456"/>
                <a:gd name="connsiteY12" fmla="*/ 399245 h 412124"/>
                <a:gd name="connsiteX13" fmla="*/ 863084 w 967456"/>
                <a:gd name="connsiteY13" fmla="*/ 373487 h 412124"/>
                <a:gd name="connsiteX14" fmla="*/ 901721 w 967456"/>
                <a:gd name="connsiteY14" fmla="*/ 347730 h 412124"/>
                <a:gd name="connsiteX15" fmla="*/ 953236 w 967456"/>
                <a:gd name="connsiteY15" fmla="*/ 321972 h 412124"/>
                <a:gd name="connsiteX16" fmla="*/ 953236 w 967456"/>
                <a:gd name="connsiteY16" fmla="*/ 231820 h 412124"/>
                <a:gd name="connsiteX17" fmla="*/ 914600 w 967456"/>
                <a:gd name="connsiteY17" fmla="*/ 206062 h 412124"/>
                <a:gd name="connsiteX18" fmla="*/ 888842 w 967456"/>
                <a:gd name="connsiteY18" fmla="*/ 167425 h 412124"/>
                <a:gd name="connsiteX19" fmla="*/ 837327 w 967456"/>
                <a:gd name="connsiteY19" fmla="*/ 154547 h 412124"/>
                <a:gd name="connsiteX20" fmla="*/ 824448 w 967456"/>
                <a:gd name="connsiteY20" fmla="*/ 103031 h 412124"/>
                <a:gd name="connsiteX21" fmla="*/ 747174 w 967456"/>
                <a:gd name="connsiteY21" fmla="*/ 51516 h 412124"/>
                <a:gd name="connsiteX22" fmla="*/ 605507 w 967456"/>
                <a:gd name="connsiteY22" fmla="*/ 77273 h 412124"/>
                <a:gd name="connsiteX23" fmla="*/ 515355 w 967456"/>
                <a:gd name="connsiteY23" fmla="*/ 90152 h 412124"/>
                <a:gd name="connsiteX24" fmla="*/ 463839 w 967456"/>
                <a:gd name="connsiteY24" fmla="*/ 25758 h 412124"/>
                <a:gd name="connsiteX25" fmla="*/ 425203 w 967456"/>
                <a:gd name="connsiteY25" fmla="*/ 38637 h 412124"/>
                <a:gd name="connsiteX26" fmla="*/ 270656 w 967456"/>
                <a:gd name="connsiteY26" fmla="*/ 51516 h 412124"/>
                <a:gd name="connsiteX27" fmla="*/ 232020 w 967456"/>
                <a:gd name="connsiteY27" fmla="*/ 38637 h 412124"/>
                <a:gd name="connsiteX28" fmla="*/ 193383 w 967456"/>
                <a:gd name="connsiteY28" fmla="*/ 0 h 412124"/>
                <a:gd name="connsiteX29" fmla="*/ 51715 w 967456"/>
                <a:gd name="connsiteY29" fmla="*/ 51516 h 412124"/>
                <a:gd name="connsiteX30" fmla="*/ 25958 w 967456"/>
                <a:gd name="connsiteY30" fmla="*/ 38637 h 41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67456" h="412124">
                  <a:moveTo>
                    <a:pt x="25958" y="38637"/>
                  </a:moveTo>
                  <a:cubicBezTo>
                    <a:pt x="17372" y="47223"/>
                    <a:pt x="1973" y="79981"/>
                    <a:pt x="200" y="103031"/>
                  </a:cubicBezTo>
                  <a:cubicBezTo>
                    <a:pt x="-1576" y="126118"/>
                    <a:pt x="8543" y="209868"/>
                    <a:pt x="25958" y="244699"/>
                  </a:cubicBezTo>
                  <a:cubicBezTo>
                    <a:pt x="32880" y="258543"/>
                    <a:pt x="38836" y="274749"/>
                    <a:pt x="51715" y="283335"/>
                  </a:cubicBezTo>
                  <a:cubicBezTo>
                    <a:pt x="66443" y="293153"/>
                    <a:pt x="85771" y="293304"/>
                    <a:pt x="103231" y="296214"/>
                  </a:cubicBezTo>
                  <a:cubicBezTo>
                    <a:pt x="163116" y="306195"/>
                    <a:pt x="223434" y="313386"/>
                    <a:pt x="283535" y="321972"/>
                  </a:cubicBezTo>
                  <a:cubicBezTo>
                    <a:pt x="287828" y="334851"/>
                    <a:pt x="287933" y="350008"/>
                    <a:pt x="296414" y="360609"/>
                  </a:cubicBezTo>
                  <a:cubicBezTo>
                    <a:pt x="314570" y="383304"/>
                    <a:pt x="348236" y="390761"/>
                    <a:pt x="373687" y="399245"/>
                  </a:cubicBezTo>
                  <a:cubicBezTo>
                    <a:pt x="484544" y="362292"/>
                    <a:pt x="424619" y="366902"/>
                    <a:pt x="553991" y="399245"/>
                  </a:cubicBezTo>
                  <a:lnTo>
                    <a:pt x="605507" y="412124"/>
                  </a:lnTo>
                  <a:cubicBezTo>
                    <a:pt x="631265" y="407831"/>
                    <a:pt x="657289" y="404910"/>
                    <a:pt x="682780" y="399245"/>
                  </a:cubicBezTo>
                  <a:cubicBezTo>
                    <a:pt x="696032" y="396300"/>
                    <a:pt x="707841" y="386366"/>
                    <a:pt x="721417" y="386366"/>
                  </a:cubicBezTo>
                  <a:cubicBezTo>
                    <a:pt x="739117" y="386366"/>
                    <a:pt x="755760" y="394952"/>
                    <a:pt x="772932" y="399245"/>
                  </a:cubicBezTo>
                  <a:cubicBezTo>
                    <a:pt x="789440" y="395118"/>
                    <a:pt x="844606" y="382726"/>
                    <a:pt x="863084" y="373487"/>
                  </a:cubicBezTo>
                  <a:cubicBezTo>
                    <a:pt x="876928" y="366565"/>
                    <a:pt x="888282" y="355409"/>
                    <a:pt x="901721" y="347730"/>
                  </a:cubicBezTo>
                  <a:cubicBezTo>
                    <a:pt x="918390" y="338205"/>
                    <a:pt x="936064" y="330558"/>
                    <a:pt x="953236" y="321972"/>
                  </a:cubicBezTo>
                  <a:cubicBezTo>
                    <a:pt x="964822" y="287215"/>
                    <a:pt x="978392" y="269554"/>
                    <a:pt x="953236" y="231820"/>
                  </a:cubicBezTo>
                  <a:cubicBezTo>
                    <a:pt x="944650" y="218941"/>
                    <a:pt x="927479" y="214648"/>
                    <a:pt x="914600" y="206062"/>
                  </a:cubicBezTo>
                  <a:cubicBezTo>
                    <a:pt x="906014" y="193183"/>
                    <a:pt x="901721" y="176011"/>
                    <a:pt x="888842" y="167425"/>
                  </a:cubicBezTo>
                  <a:cubicBezTo>
                    <a:pt x="874115" y="157607"/>
                    <a:pt x="849843" y="167063"/>
                    <a:pt x="837327" y="154547"/>
                  </a:cubicBezTo>
                  <a:cubicBezTo>
                    <a:pt x="824811" y="142031"/>
                    <a:pt x="831421" y="119300"/>
                    <a:pt x="824448" y="103031"/>
                  </a:cubicBezTo>
                  <a:cubicBezTo>
                    <a:pt x="803102" y="53224"/>
                    <a:pt x="797433" y="64080"/>
                    <a:pt x="747174" y="51516"/>
                  </a:cubicBezTo>
                  <a:cubicBezTo>
                    <a:pt x="673799" y="75973"/>
                    <a:pt x="726863" y="61092"/>
                    <a:pt x="605507" y="77273"/>
                  </a:cubicBezTo>
                  <a:lnTo>
                    <a:pt x="515355" y="90152"/>
                  </a:lnTo>
                  <a:cubicBezTo>
                    <a:pt x="505309" y="60016"/>
                    <a:pt x="504960" y="32612"/>
                    <a:pt x="463839" y="25758"/>
                  </a:cubicBezTo>
                  <a:cubicBezTo>
                    <a:pt x="450448" y="23526"/>
                    <a:pt x="438659" y="36843"/>
                    <a:pt x="425203" y="38637"/>
                  </a:cubicBezTo>
                  <a:cubicBezTo>
                    <a:pt x="373962" y="45469"/>
                    <a:pt x="322172" y="47223"/>
                    <a:pt x="270656" y="51516"/>
                  </a:cubicBezTo>
                  <a:cubicBezTo>
                    <a:pt x="225009" y="119984"/>
                    <a:pt x="260167" y="87895"/>
                    <a:pt x="232020" y="38637"/>
                  </a:cubicBezTo>
                  <a:cubicBezTo>
                    <a:pt x="222984" y="22823"/>
                    <a:pt x="206262" y="12879"/>
                    <a:pt x="193383" y="0"/>
                  </a:cubicBezTo>
                  <a:cubicBezTo>
                    <a:pt x="111838" y="9061"/>
                    <a:pt x="79228" y="-17266"/>
                    <a:pt x="51715" y="51516"/>
                  </a:cubicBezTo>
                  <a:cubicBezTo>
                    <a:pt x="48526" y="59488"/>
                    <a:pt x="34544" y="30051"/>
                    <a:pt x="25958" y="386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3" name="Conector recto de flecha 2"/>
            <p:cNvCxnSpPr/>
            <p:nvPr/>
          </p:nvCxnSpPr>
          <p:spPr>
            <a:xfrm flipH="1">
              <a:off x="6441817" y="3861048"/>
              <a:ext cx="3974663" cy="0"/>
            </a:xfrm>
            <a:prstGeom prst="straightConnector1">
              <a:avLst/>
            </a:prstGeom>
            <a:ln w="73025">
              <a:solidFill>
                <a:schemeClr val="tx1">
                  <a:alpha val="56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94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8" descr="permaculture_princ_imag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0" y="1101726"/>
            <a:ext cx="5715000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9"/>
          <p:cNvSpPr txBox="1">
            <a:spLocks noChangeArrowheads="1"/>
          </p:cNvSpPr>
          <p:nvPr/>
        </p:nvSpPr>
        <p:spPr bwMode="auto">
          <a:xfrm>
            <a:off x="6451600" y="1357314"/>
            <a:ext cx="1644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000" dirty="0">
                <a:latin typeface="Verdana" pitchFamily="34" charset="0"/>
              </a:rPr>
              <a:t>Ambientes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construidos</a:t>
            </a:r>
            <a:endParaRPr lang="es-ES" sz="2000" dirty="0">
              <a:latin typeface="Verdana" pitchFamily="34" charset="0"/>
            </a:endParaRPr>
          </a:p>
        </p:txBody>
      </p:sp>
      <p:sp>
        <p:nvSpPr>
          <p:cNvPr id="84996" name="Text Box 10"/>
          <p:cNvSpPr txBox="1">
            <a:spLocks noChangeArrowheads="1"/>
          </p:cNvSpPr>
          <p:nvPr/>
        </p:nvSpPr>
        <p:spPr bwMode="auto">
          <a:xfrm>
            <a:off x="2379664" y="2643189"/>
            <a:ext cx="17160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000">
                <a:latin typeface="Verdana" pitchFamily="34" charset="0"/>
              </a:rPr>
              <a:t>Tenencia de</a:t>
            </a:r>
          </a:p>
          <a:p>
            <a:pPr algn="ctr"/>
            <a:r>
              <a:rPr lang="es-ES_tradnl" sz="2000">
                <a:latin typeface="Verdana" pitchFamily="34" charset="0"/>
              </a:rPr>
              <a:t> la tierra </a:t>
            </a:r>
          </a:p>
          <a:p>
            <a:pPr algn="ctr"/>
            <a:r>
              <a:rPr lang="es-ES_tradnl" sz="2000">
                <a:latin typeface="Verdana" pitchFamily="34" charset="0"/>
              </a:rPr>
              <a:t>y gobierno </a:t>
            </a:r>
          </a:p>
          <a:p>
            <a:pPr algn="ctr"/>
            <a:r>
              <a:rPr lang="es-ES_tradnl" sz="2000">
                <a:latin typeface="Verdana" pitchFamily="34" charset="0"/>
              </a:rPr>
              <a:t>comunitario</a:t>
            </a:r>
            <a:endParaRPr lang="es-ES" sz="2000">
              <a:latin typeface="Verdana" pitchFamily="34" charset="0"/>
            </a:endParaRPr>
          </a:p>
        </p:txBody>
      </p:sp>
      <p:sp>
        <p:nvSpPr>
          <p:cNvPr id="84997" name="Text Box 28"/>
          <p:cNvSpPr txBox="1">
            <a:spLocks noChangeArrowheads="1"/>
          </p:cNvSpPr>
          <p:nvPr/>
        </p:nvSpPr>
        <p:spPr bwMode="auto">
          <a:xfrm>
            <a:off x="3952875" y="1214438"/>
            <a:ext cx="20891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000">
                <a:latin typeface="Verdana" pitchFamily="34" charset="0"/>
              </a:rPr>
              <a:t>Manejo de </a:t>
            </a:r>
          </a:p>
          <a:p>
            <a:pPr algn="ctr"/>
            <a:r>
              <a:rPr lang="es-ES_tradnl" sz="2000">
                <a:latin typeface="Verdana" pitchFamily="34" charset="0"/>
              </a:rPr>
              <a:t>la tierra </a:t>
            </a:r>
          </a:p>
          <a:p>
            <a:pPr algn="ctr"/>
            <a:r>
              <a:rPr lang="es-ES_tradnl" sz="2000">
                <a:latin typeface="Verdana" pitchFamily="34" charset="0"/>
              </a:rPr>
              <a:t>y la naturaleza</a:t>
            </a:r>
            <a:endParaRPr lang="es-ES" sz="2000">
              <a:latin typeface="Verdana" pitchFamily="34" charset="0"/>
            </a:endParaRPr>
          </a:p>
        </p:txBody>
      </p:sp>
      <p:sp>
        <p:nvSpPr>
          <p:cNvPr id="84998" name="Text Box 29"/>
          <p:cNvSpPr txBox="1">
            <a:spLocks noChangeArrowheads="1"/>
          </p:cNvSpPr>
          <p:nvPr/>
        </p:nvSpPr>
        <p:spPr bwMode="auto">
          <a:xfrm>
            <a:off x="7596189" y="2786064"/>
            <a:ext cx="19065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000" dirty="0">
                <a:latin typeface="Verdana" pitchFamily="34" charset="0"/>
              </a:rPr>
              <a:t>Herramientas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tecnologías</a:t>
            </a:r>
            <a:endParaRPr lang="es-ES" sz="2000" dirty="0">
              <a:latin typeface="Verdana" pitchFamily="34" charset="0"/>
            </a:endParaRPr>
          </a:p>
        </p:txBody>
      </p:sp>
      <p:sp>
        <p:nvSpPr>
          <p:cNvPr id="84999" name="Text Box 30"/>
          <p:cNvSpPr txBox="1">
            <a:spLocks noChangeArrowheads="1"/>
          </p:cNvSpPr>
          <p:nvPr/>
        </p:nvSpPr>
        <p:spPr bwMode="auto">
          <a:xfrm>
            <a:off x="7310439" y="4714876"/>
            <a:ext cx="14636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000" dirty="0">
                <a:latin typeface="Verdana" pitchFamily="34" charset="0"/>
              </a:rPr>
              <a:t>Educación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cultura</a:t>
            </a:r>
            <a:endParaRPr lang="es-ES" sz="2000" dirty="0">
              <a:latin typeface="Verdana" pitchFamily="34" charset="0"/>
            </a:endParaRPr>
          </a:p>
        </p:txBody>
      </p:sp>
      <p:sp>
        <p:nvSpPr>
          <p:cNvPr id="85000" name="Text Box 31"/>
          <p:cNvSpPr txBox="1">
            <a:spLocks noChangeArrowheads="1"/>
          </p:cNvSpPr>
          <p:nvPr/>
        </p:nvSpPr>
        <p:spPr bwMode="auto">
          <a:xfrm>
            <a:off x="5200651" y="5516564"/>
            <a:ext cx="18954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000" dirty="0">
                <a:latin typeface="Verdana" pitchFamily="34" charset="0"/>
              </a:rPr>
              <a:t>Salud 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y 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espiritualidad</a:t>
            </a:r>
            <a:endParaRPr lang="es-ES" sz="2000" dirty="0">
              <a:latin typeface="Verdana" pitchFamily="34" charset="0"/>
            </a:endParaRPr>
          </a:p>
        </p:txBody>
      </p:sp>
      <p:sp>
        <p:nvSpPr>
          <p:cNvPr id="85001" name="Text Box 32"/>
          <p:cNvSpPr txBox="1">
            <a:spLocks noChangeArrowheads="1"/>
          </p:cNvSpPr>
          <p:nvPr/>
        </p:nvSpPr>
        <p:spPr bwMode="auto">
          <a:xfrm>
            <a:off x="2881313" y="5072064"/>
            <a:ext cx="15033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000">
                <a:latin typeface="Verdana" pitchFamily="34" charset="0"/>
              </a:rPr>
              <a:t>Economía </a:t>
            </a:r>
          </a:p>
          <a:p>
            <a:pPr algn="ctr"/>
            <a:r>
              <a:rPr lang="es-ES_tradnl" sz="2000">
                <a:latin typeface="Verdana" pitchFamily="34" charset="0"/>
              </a:rPr>
              <a:t>y finanzas</a:t>
            </a:r>
            <a:endParaRPr lang="es-ES" sz="2000">
              <a:latin typeface="Verdana" pitchFamily="34" charset="0"/>
            </a:endParaRP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3414476" y="71438"/>
            <a:ext cx="5432898" cy="523220"/>
          </a:xfrm>
          <a:prstGeom prst="rect">
            <a:avLst/>
          </a:prstGeom>
          <a:solidFill>
            <a:schemeClr val="bg1">
              <a:lumMod val="75000"/>
              <a:alpha val="5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MX" sz="2800" b="1" dirty="0">
                <a:solidFill>
                  <a:srgbClr val="800000"/>
                </a:solidFill>
                <a:latin typeface="Verdana" pitchFamily="34" charset="0"/>
              </a:rPr>
              <a:t>La flor de la Permacultura</a:t>
            </a:r>
            <a:endParaRPr lang="es-ES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595939" y="3357564"/>
            <a:ext cx="928687" cy="9286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5004" name="12 CuadroTexto"/>
          <p:cNvSpPr txBox="1">
            <a:spLocks noChangeArrowheads="1"/>
          </p:cNvSpPr>
          <p:nvPr/>
        </p:nvSpPr>
        <p:spPr bwMode="auto">
          <a:xfrm>
            <a:off x="5595939" y="3543301"/>
            <a:ext cx="1000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 b="1" dirty="0"/>
              <a:t>Principios </a:t>
            </a:r>
          </a:p>
          <a:p>
            <a:pPr algn="ctr"/>
            <a:r>
              <a:rPr lang="es-MX" sz="1200" b="1" dirty="0"/>
              <a:t>éticos y de </a:t>
            </a:r>
          </a:p>
          <a:p>
            <a:pPr algn="ctr"/>
            <a:r>
              <a:rPr lang="es-MX" sz="1200" b="1" dirty="0"/>
              <a:t>diseño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DSCN1604"/>
          <p:cNvPicPr>
            <a:picLocks noChangeAspect="1" noChangeArrowheads="1"/>
          </p:cNvPicPr>
          <p:nvPr/>
        </p:nvPicPr>
        <p:blipFill>
          <a:blip r:embed="rId2" cstate="email">
            <a:lum bright="6000" contrast="36000"/>
          </a:blip>
          <a:srcRect/>
          <a:stretch>
            <a:fillRect/>
          </a:stretch>
        </p:blipFill>
        <p:spPr bwMode="auto">
          <a:xfrm>
            <a:off x="2495600" y="3289121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cerr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3796" y="519089"/>
            <a:ext cx="460851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839416" y="332656"/>
            <a:ext cx="119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993300"/>
                </a:solidFill>
                <a:latin typeface="Verdana" pitchFamily="34" charset="0"/>
              </a:rPr>
              <a:t>1995</a:t>
            </a: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409443" y="3429000"/>
            <a:ext cx="119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993300"/>
                </a:solidFill>
                <a:latin typeface="Verdana" pitchFamily="34" charset="0"/>
              </a:rPr>
              <a:t>2004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716654" y="247087"/>
            <a:ext cx="60519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dirty="0">
                <a:latin typeface="Segoe Print" panose="02000600000000000000" pitchFamily="2" charset="0"/>
              </a:rPr>
              <a:t>Restauración ecológica</a:t>
            </a:r>
          </a:p>
        </p:txBody>
      </p:sp>
      <p:pic>
        <p:nvPicPr>
          <p:cNvPr id="10" name="Picture 2" descr="C:\Users\thr\Desktop\Fotos recientes Agosto 2010\Fotos Luis\DSC0691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65530" y="2377422"/>
            <a:ext cx="4503112" cy="4342287"/>
          </a:xfrm>
          <a:prstGeom prst="rect">
            <a:avLst/>
          </a:prstGeom>
          <a:noFill/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9336360" y="2765901"/>
            <a:ext cx="120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993300"/>
                </a:solidFill>
                <a:latin typeface="Verdana" pitchFamily="34" charset="0"/>
              </a:rPr>
              <a:t>2010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648076" y="692151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MX" sz="2400" b="1">
              <a:cs typeface="Arial" charset="0"/>
            </a:endParaRPr>
          </a:p>
          <a:p>
            <a:endParaRPr lang="es-ES" sz="2400" b="1">
              <a:cs typeface="Arial" charset="0"/>
            </a:endParaRPr>
          </a:p>
        </p:txBody>
      </p:sp>
      <p:pic>
        <p:nvPicPr>
          <p:cNvPr id="31747" name="Picture 3" descr="las cañadas_naturaleza_17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350" y="836712"/>
            <a:ext cx="12217350" cy="606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36542" y="141184"/>
            <a:ext cx="740779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200" dirty="0">
                <a:latin typeface="Segoe Print" panose="02000600000000000000" pitchFamily="2" charset="0"/>
              </a:rPr>
              <a:t>Conservación del Bosque de Niebla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112224" y="215097"/>
            <a:ext cx="3746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100 hectáreas en conservación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648076" y="692151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MX" sz="2400" b="1">
              <a:cs typeface="Arial" charset="0"/>
            </a:endParaRPr>
          </a:p>
          <a:p>
            <a:endParaRPr lang="es-ES" sz="2400" b="1">
              <a:cs typeface="Arial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0"/>
          <a:stretch/>
        </p:blipFill>
        <p:spPr>
          <a:xfrm>
            <a:off x="-168696" y="908720"/>
            <a:ext cx="12360696" cy="55375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112224" y="215097"/>
            <a:ext cx="3746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100 hectáreas en conservación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6542" y="141184"/>
            <a:ext cx="740779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200" dirty="0">
                <a:latin typeface="Segoe Print" panose="02000600000000000000" pitchFamily="2" charset="0"/>
              </a:rPr>
              <a:t>Conservación del Bosque de Niebla</a:t>
            </a:r>
          </a:p>
        </p:txBody>
      </p:sp>
    </p:spTree>
    <p:extLst>
      <p:ext uri="{BB962C8B-B14F-4D97-AF65-F5344CB8AC3E}">
        <p14:creationId xmlns:p14="http://schemas.microsoft.com/office/powerpoint/2010/main" val="1521332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648076" y="692151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MX" sz="2400" b="1">
              <a:cs typeface="Arial" charset="0"/>
            </a:endParaRPr>
          </a:p>
          <a:p>
            <a:endParaRPr lang="es-ES" sz="2400" b="1">
              <a:cs typeface="Arial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12224" y="215097"/>
            <a:ext cx="3746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100 hectáreas en conservación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04"/>
            <a:ext cx="4064778" cy="60932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854" y="836712"/>
            <a:ext cx="4412634" cy="59492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693" y="3815661"/>
            <a:ext cx="3960440" cy="29703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112" y="841821"/>
            <a:ext cx="3798305" cy="2532203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542" y="141184"/>
            <a:ext cx="740779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200" dirty="0">
                <a:latin typeface="Segoe Print" panose="02000600000000000000" pitchFamily="2" charset="0"/>
              </a:rPr>
              <a:t>Conservación del Bosque de Niebla</a:t>
            </a:r>
          </a:p>
        </p:txBody>
      </p:sp>
    </p:spTree>
    <p:extLst>
      <p:ext uri="{BB962C8B-B14F-4D97-AF65-F5344CB8AC3E}">
        <p14:creationId xmlns:p14="http://schemas.microsoft.com/office/powerpoint/2010/main" val="683808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648076" y="692151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MX" sz="2400" b="1">
              <a:cs typeface="Arial" charset="0"/>
            </a:endParaRPr>
          </a:p>
          <a:p>
            <a:endParaRPr lang="es-ES" sz="2400" b="1">
              <a:cs typeface="Arial" charset="0"/>
            </a:endParaRPr>
          </a:p>
        </p:txBody>
      </p:sp>
      <p:pic>
        <p:nvPicPr>
          <p:cNvPr id="33795" name="Picture 15" descr="CAÑAD1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827" y="998568"/>
            <a:ext cx="11447155" cy="585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8908" y="260584"/>
            <a:ext cx="740779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200" dirty="0">
                <a:latin typeface="Segoe Print" panose="02000600000000000000" pitchFamily="2" charset="0"/>
              </a:rPr>
              <a:t>Conservación del Bosque de Niebla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912687" y="386046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Producción de agua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57164" y="253589"/>
            <a:ext cx="4948791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s-ES"/>
            </a:defPPr>
            <a:lvl1pPr algn="ctr">
              <a:defRPr sz="3200">
                <a:latin typeface="Segoe Print" panose="02000600000000000000" pitchFamily="2" charset="0"/>
              </a:defRPr>
            </a:lvl1pPr>
          </a:lstStyle>
          <a:p>
            <a:r>
              <a:rPr lang="es-ES" dirty="0"/>
              <a:t>Servidumbre  ecológica</a:t>
            </a: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4007768" y="1183227"/>
            <a:ext cx="7716998" cy="5649318"/>
            <a:chOff x="453" y="963"/>
            <a:chExt cx="3788" cy="3102"/>
          </a:xfrm>
        </p:grpSpPr>
        <p:pic>
          <p:nvPicPr>
            <p:cNvPr id="13" name="Picture 7" descr="servidumbre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53" y="963"/>
              <a:ext cx="3788" cy="3102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554" y="1071"/>
              <a:ext cx="1827" cy="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s-MX" sz="4400"/>
            </a:p>
          </p:txBody>
        </p:sp>
      </p:grp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857164" y="2937329"/>
            <a:ext cx="29523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s-ES" sz="2000" dirty="0">
                <a:latin typeface="Verdana" pitchFamily="34" charset="0"/>
              </a:rPr>
              <a:t>4. Aplicar la autorregulación</a:t>
            </a:r>
          </a:p>
          <a:p>
            <a:pPr marL="342900" indent="-342900"/>
            <a:r>
              <a:rPr lang="es-ES" sz="2000" dirty="0">
                <a:latin typeface="Verdana" pitchFamily="34" charset="0"/>
              </a:rPr>
              <a:t>    y acepta </a:t>
            </a:r>
          </a:p>
          <a:p>
            <a:pPr marL="342900" indent="-342900"/>
            <a:r>
              <a:rPr lang="es-ES" sz="2000" dirty="0">
                <a:latin typeface="Verdana" pitchFamily="34" charset="0"/>
              </a:rPr>
              <a:t>    retroalimentación</a:t>
            </a:r>
            <a:endParaRPr lang="es-ES" dirty="0">
              <a:latin typeface="Verdana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437112"/>
            <a:ext cx="1362456" cy="136855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:\Fotografías\Fotografias\CENTRO AGROECOLÓGICO Las Cañadas\FORESTAL\Visita Lolo Longo Mai\DSC0682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71664" y="1340766"/>
            <a:ext cx="4032448" cy="5376597"/>
          </a:xfrm>
          <a:prstGeom prst="rect">
            <a:avLst/>
          </a:prstGeom>
          <a:noFill/>
        </p:spPr>
      </p:pic>
      <p:pic>
        <p:nvPicPr>
          <p:cNvPr id="8" name="Picture 1" descr="F:\Fotografías\Fotografias\CENTRO AGROECOLÓGICO Las Cañadas\FORESTAL\Visita Lolo Longo Mai\DSC0677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80176" y="1340767"/>
            <a:ext cx="4068922" cy="5425229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263352" y="1052736"/>
            <a:ext cx="30243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s-ES" sz="2000" dirty="0">
                <a:latin typeface="Verdana" pitchFamily="34" charset="0"/>
              </a:rPr>
              <a:t>5. Usa y valora los servicios y </a:t>
            </a:r>
          </a:p>
          <a:p>
            <a:pPr marL="342900" indent="-342900"/>
            <a:r>
              <a:rPr lang="es-ES" sz="2000" dirty="0">
                <a:latin typeface="Verdana" pitchFamily="34" charset="0"/>
              </a:rPr>
              <a:t>    recursos </a:t>
            </a:r>
          </a:p>
          <a:p>
            <a:pPr marL="342900" indent="-342900"/>
            <a:r>
              <a:rPr lang="es-ES" sz="2000" dirty="0">
                <a:latin typeface="Verdana" pitchFamily="34" charset="0"/>
              </a:rPr>
              <a:t>    renovables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29" y="2376175"/>
            <a:ext cx="1380744" cy="13655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45" y="3861049"/>
            <a:ext cx="2585087" cy="2674228"/>
          </a:xfrm>
          <a:prstGeom prst="rect">
            <a:avLst/>
          </a:prstGeom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49922" y="37033"/>
            <a:ext cx="9793088" cy="95410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Forestal</a:t>
            </a:r>
          </a:p>
          <a:p>
            <a:pPr algn="r">
              <a:defRPr/>
            </a:pPr>
            <a:r>
              <a:rPr lang="es-ES" sz="2400" b="1" dirty="0">
                <a:latin typeface="Segoe Print" panose="02000600000000000000" pitchFamily="2" charset="0"/>
              </a:rPr>
              <a:t>Manejo forestal de cobertura continua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49922" y="37033"/>
            <a:ext cx="9793088" cy="95410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Forestal</a:t>
            </a:r>
          </a:p>
          <a:p>
            <a:pPr algn="r">
              <a:defRPr/>
            </a:pPr>
            <a:r>
              <a:rPr lang="es-ES" sz="2400" b="1" dirty="0">
                <a:latin typeface="Segoe Print" panose="02000600000000000000" pitchFamily="2" charset="0"/>
              </a:rPr>
              <a:t>Manejo forestal de cobertura continua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52" y="1155678"/>
            <a:ext cx="7632849" cy="5544616"/>
          </a:xfrm>
          <a:prstGeom prst="rect">
            <a:avLst/>
          </a:prstGeom>
        </p:spPr>
      </p:pic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263352" y="1052736"/>
            <a:ext cx="30243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s-ES" sz="2000" dirty="0">
                <a:latin typeface="Verdana" pitchFamily="34" charset="0"/>
              </a:rPr>
              <a:t>5. Usa y valora los servicios y </a:t>
            </a:r>
          </a:p>
          <a:p>
            <a:pPr marL="342900" indent="-342900"/>
            <a:r>
              <a:rPr lang="es-ES" sz="2000" dirty="0">
                <a:latin typeface="Verdana" pitchFamily="34" charset="0"/>
              </a:rPr>
              <a:t>    recursos </a:t>
            </a:r>
          </a:p>
          <a:p>
            <a:pPr marL="342900" indent="-342900"/>
            <a:r>
              <a:rPr lang="es-ES" sz="2000" dirty="0">
                <a:latin typeface="Verdana" pitchFamily="34" charset="0"/>
              </a:rPr>
              <a:t>    renovables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29" y="2376175"/>
            <a:ext cx="1380744" cy="13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3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49922" y="37033"/>
            <a:ext cx="9793088" cy="101566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Forestal</a:t>
            </a:r>
          </a:p>
          <a:p>
            <a:pPr algn="r">
              <a:defRPr/>
            </a:pPr>
            <a:r>
              <a:rPr lang="es-ES" sz="2800" b="1" dirty="0">
                <a:latin typeface="Segoe Print" panose="02000600000000000000" pitchFamily="2" charset="0"/>
              </a:rPr>
              <a:t>Manejo forestal de cobertura continua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1175806"/>
            <a:ext cx="9505056" cy="58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3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5736"/>
            <a:ext cx="12192000" cy="8129848"/>
          </a:xfrm>
          <a:prstGeom prst="rect">
            <a:avLst/>
          </a:prstGeom>
        </p:spPr>
      </p:pic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335360" y="570549"/>
            <a:ext cx="3765775" cy="707886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>
                <a:solidFill>
                  <a:schemeClr val="bg1"/>
                </a:solidFill>
                <a:latin typeface="Segoe Print" panose="02000600000000000000" pitchFamily="2" charset="0"/>
              </a:rPr>
              <a:t>Generalidades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680176" y="555736"/>
            <a:ext cx="430124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Ubicación: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Huatusco, Veracruz, México</a:t>
            </a:r>
          </a:p>
          <a:p>
            <a:pPr>
              <a:lnSpc>
                <a:spcPct val="150000"/>
              </a:lnSpc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Altitud: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1,300 </a:t>
            </a: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snmm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 promedio: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18°C</a:t>
            </a:r>
          </a:p>
          <a:p>
            <a:pPr>
              <a:lnSpc>
                <a:spcPct val="150000"/>
              </a:lnSpc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Precipitación anual: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1,950 mm</a:t>
            </a:r>
          </a:p>
          <a:p>
            <a:pPr>
              <a:lnSpc>
                <a:spcPct val="150000"/>
              </a:lnSpc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Ecosistema: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Bosque de niebla</a:t>
            </a:r>
          </a:p>
          <a:p>
            <a:pPr>
              <a:lnSpc>
                <a:spcPct val="150000"/>
              </a:lnSpc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Clima: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Subtropical</a:t>
            </a:r>
          </a:p>
          <a:p>
            <a:pPr>
              <a:lnSpc>
                <a:spcPct val="150000"/>
              </a:lnSpc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Extensión: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306 has.</a:t>
            </a:r>
          </a:p>
          <a:p>
            <a:pPr>
              <a:lnSpc>
                <a:spcPct val="150000"/>
              </a:lnSpc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 social: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Cooperativa</a:t>
            </a:r>
          </a:p>
        </p:txBody>
      </p:sp>
    </p:spTree>
    <p:extLst>
      <p:ext uri="{BB962C8B-B14F-4D97-AF65-F5344CB8AC3E}">
        <p14:creationId xmlns:p14="http://schemas.microsoft.com/office/powerpoint/2010/main" val="2186271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73" y="116632"/>
            <a:ext cx="3440067" cy="33712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1282988"/>
            <a:ext cx="3975906" cy="53012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4" y="3312361"/>
            <a:ext cx="4283968" cy="3212976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487488" y="290825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Carpintería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omx\Pictures\1 FOTOGRAFIAS\1 CENTRO AGROECOLÓGICO Las Cañadas\FORESTAL\Leña\DSC_017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1384" y="1124744"/>
            <a:ext cx="8347856" cy="5565238"/>
          </a:xfrm>
          <a:prstGeom prst="rect">
            <a:avLst/>
          </a:prstGeom>
          <a:noFill/>
        </p:spPr>
      </p:pic>
      <p:pic>
        <p:nvPicPr>
          <p:cNvPr id="48129" name="Picture 1" descr="C:\Users\omx\Pictures\1 FOTOGRAFIAS\1 CENTRO AGROECOLÓGICO Las Cañadas\FORESTAL\Leña\Leña parcela timb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88088" y="3555314"/>
            <a:ext cx="4702002" cy="3134668"/>
          </a:xfrm>
          <a:prstGeom prst="rect">
            <a:avLst/>
          </a:prstGeom>
          <a:noFill/>
          <a:ln w="31750">
            <a:solidFill>
              <a:srgbClr val="FF3300"/>
            </a:solidFill>
          </a:ln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51384" y="260648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Forestal – leña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mx\Desktop\Fotos POR USAR Y ORGANIZAR 2012\Bambu para VENTA\bambuvent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6852" y="178576"/>
            <a:ext cx="3099175" cy="2324381"/>
          </a:xfrm>
          <a:prstGeom prst="rect">
            <a:avLst/>
          </a:prstGeom>
          <a:noFill/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63352" y="260648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Bambú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340767"/>
            <a:ext cx="7949363" cy="52995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243" y="2650788"/>
            <a:ext cx="2992165" cy="398955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48980"/>
            <a:ext cx="12192000" cy="7613100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-168696" y="6053771"/>
            <a:ext cx="4367808" cy="769441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Agroecología</a:t>
            </a:r>
          </a:p>
        </p:txBody>
      </p:sp>
    </p:spTree>
    <p:extLst>
      <p:ext uri="{BB962C8B-B14F-4D97-AF65-F5344CB8AC3E}">
        <p14:creationId xmlns:p14="http://schemas.microsoft.com/office/powerpoint/2010/main" val="4171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63352" y="260648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Huerto biointensivo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980728"/>
            <a:ext cx="7524328" cy="56432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864" y="980728"/>
            <a:ext cx="3121152" cy="23408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864" y="3802351"/>
            <a:ext cx="3121152" cy="234086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63352" y="260648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Bosque comestible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872716"/>
            <a:ext cx="7812360" cy="58592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84" y="1102804"/>
            <a:ext cx="3600339" cy="540050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19336" y="260648"/>
            <a:ext cx="9793088" cy="107721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</a:p>
          <a:p>
            <a:pPr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Bosque comestible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717" y="0"/>
            <a:ext cx="800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25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515525" y="260648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Cultivo de hongo </a:t>
            </a:r>
            <a:r>
              <a:rPr lang="es-ES" sz="3200" b="1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shiitake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172" y="116632"/>
            <a:ext cx="4855468" cy="6473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493" y="1067576"/>
            <a:ext cx="6162743" cy="507941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135560" y="476672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Gallinas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3223"/>
            <a:ext cx="12192000" cy="492477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6" descr="DSCN519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54701" y="263297"/>
            <a:ext cx="5713907" cy="645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8" descr="DSCN689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1344" y="2060848"/>
            <a:ext cx="5547322" cy="4160491"/>
          </a:xfrm>
          <a:prstGeom prst="rect">
            <a:avLst/>
          </a:prstGeom>
          <a:noFill/>
          <a:ln w="25400" algn="in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63043" y="476672"/>
            <a:ext cx="10751245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Abejas nativas sin aguijón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6 Grupo"/>
          <p:cNvGrpSpPr/>
          <p:nvPr/>
        </p:nvGrpSpPr>
        <p:grpSpPr>
          <a:xfrm>
            <a:off x="104339" y="4797152"/>
            <a:ext cx="1656184" cy="1619511"/>
            <a:chOff x="7164288" y="4797152"/>
            <a:chExt cx="1979712" cy="2060848"/>
          </a:xfrm>
        </p:grpSpPr>
        <p:sp>
          <p:nvSpPr>
            <p:cNvPr id="3" name="25 Rectángulo"/>
            <p:cNvSpPr/>
            <p:nvPr/>
          </p:nvSpPr>
          <p:spPr>
            <a:xfrm>
              <a:off x="7164288" y="4797152"/>
              <a:ext cx="1979712" cy="206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4" name="6 Imagen" descr="logo las cañadas COOPERATIVA.jpg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308304" y="4941168"/>
              <a:ext cx="1835696" cy="1835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27 CuadroTexto"/>
          <p:cNvSpPr txBox="1">
            <a:spLocks noChangeArrowheads="1"/>
          </p:cNvSpPr>
          <p:nvPr/>
        </p:nvSpPr>
        <p:spPr bwMode="auto">
          <a:xfrm>
            <a:off x="6231620" y="5521906"/>
            <a:ext cx="5926481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MX" sz="2400" b="1" dirty="0">
                <a:latin typeface="Segoe Print" panose="02000600000000000000" pitchFamily="2" charset="0"/>
              </a:rPr>
              <a:t>Cooperativa Las Cañadas</a:t>
            </a:r>
          </a:p>
          <a:p>
            <a:pPr algn="r">
              <a:defRPr/>
            </a:pPr>
            <a:r>
              <a:rPr lang="es-MX" sz="2400" b="1" dirty="0">
                <a:latin typeface="Segoe Print" panose="02000600000000000000" pitchFamily="2" charset="0"/>
              </a:rPr>
              <a:t>Constituida 2006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512" y="0"/>
            <a:ext cx="10488488" cy="5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04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3" descr="DSCN027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1384" y="711270"/>
            <a:ext cx="8100392" cy="607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9" descr="DSCN436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00082" y="3671295"/>
            <a:ext cx="3201987" cy="2403475"/>
          </a:xfrm>
          <a:prstGeom prst="rect">
            <a:avLst/>
          </a:prstGeom>
          <a:noFill/>
          <a:ln w="349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9" name="Picture 8" descr="bordes ac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786389" y="683721"/>
            <a:ext cx="3215680" cy="241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1384" y="103862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Cultivos anuales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884716"/>
            <a:ext cx="8959924" cy="5973283"/>
          </a:xfrm>
          <a:prstGeom prst="rect">
            <a:avLst/>
          </a:prstGeom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99332" y="265590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Cultivos anuales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hr\Desktop\Escritorio temporal\Fotos recientes\Fotos siembra y abonado milpa 2011\IMG_097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9826" y="701406"/>
            <a:ext cx="8052438" cy="6039739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472264" y="1916832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Los nutrientes extraídos con la cosecha anterior, se regresan al suelo con COMPOSTA HUMANA que aportamos todos lo socios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263352" y="144487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Cultivos anuales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2" descr="E:\DCIM\100NIKON\DSCN689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91344" y="1286160"/>
            <a:ext cx="6983671" cy="523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3" descr="E:\DCIM\100NIKON\DSCN6866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7441097" y="404664"/>
            <a:ext cx="4591731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99332" y="265590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Cultivos anuales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120" y="188640"/>
            <a:ext cx="4820947" cy="64341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1321542"/>
            <a:ext cx="6336704" cy="5301208"/>
          </a:xfrm>
          <a:prstGeom prst="rect">
            <a:avLst/>
          </a:prstGeom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74585" y="332656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Cultivos anuales </a:t>
            </a:r>
          </a:p>
        </p:txBody>
      </p:sp>
    </p:spTree>
    <p:extLst>
      <p:ext uri="{BB962C8B-B14F-4D97-AF65-F5344CB8AC3E}">
        <p14:creationId xmlns:p14="http://schemas.microsoft.com/office/powerpoint/2010/main" val="1949930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2" descr="C:\Users\thr\Desktop\Fotos por organizar Dic 08 Ene 09  Maiz Leña COOP\DSCN779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0" y="2775644"/>
            <a:ext cx="5400600" cy="405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3" descr="C:\Users\thr\Desktop\Fotos por organizar Dic 08 Ene 09  Maiz Leña COOP\DSCN779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13761" y="176274"/>
            <a:ext cx="321468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Fotografías\Fotografias\CENTRO AGROECOLÓGICO Las Cañadas\Maiz, frijol, milpa, parcelas socios\Cosecha maiz 2009\IMG_805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5905" y="1381980"/>
            <a:ext cx="4992945" cy="3744708"/>
          </a:xfrm>
          <a:prstGeom prst="rect">
            <a:avLst/>
          </a:prstGeom>
          <a:noFill/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474585" y="332656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Cultivos anuales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51384" y="116632"/>
            <a:ext cx="9793088" cy="113877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Cultivos anuales </a:t>
            </a:r>
          </a:p>
          <a:p>
            <a:pPr>
              <a:defRPr/>
            </a:pPr>
            <a:endParaRPr lang="es-ES" sz="105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es-ES" sz="2400" b="1" dirty="0">
                <a:latin typeface="Segoe Print" panose="02000600000000000000" pitchFamily="2" charset="0"/>
              </a:rPr>
              <a:t>Tracción animal con “La Kassine”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2" y="116632"/>
            <a:ext cx="1841085" cy="14459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3" y="1614846"/>
            <a:ext cx="11554433" cy="507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00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541" y="3441274"/>
            <a:ext cx="4283115" cy="31694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3" y="1556792"/>
            <a:ext cx="6912769" cy="49815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176" y="192713"/>
            <a:ext cx="4320480" cy="3172480"/>
          </a:xfrm>
          <a:prstGeom prst="rect">
            <a:avLst/>
          </a:prstGeom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1384" y="116632"/>
            <a:ext cx="9793088" cy="113877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Cultivos anuales </a:t>
            </a:r>
          </a:p>
          <a:p>
            <a:pPr>
              <a:defRPr/>
            </a:pPr>
            <a:endParaRPr lang="es-ES" sz="105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es-ES" sz="2400" b="1" dirty="0">
                <a:latin typeface="Segoe Print" panose="02000600000000000000" pitchFamily="2" charset="0"/>
              </a:rPr>
              <a:t>Tracción animal con “La Kassine”</a:t>
            </a:r>
          </a:p>
        </p:txBody>
      </p:sp>
    </p:spTree>
    <p:extLst>
      <p:ext uri="{BB962C8B-B14F-4D97-AF65-F5344CB8AC3E}">
        <p14:creationId xmlns:p14="http://schemas.microsoft.com/office/powerpoint/2010/main" val="586566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32325" y="321246"/>
            <a:ext cx="10363201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7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12192000" cy="5576186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199456" y="-612950"/>
            <a:ext cx="7560840" cy="58747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2800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96979" y="131691"/>
            <a:ext cx="12108668" cy="129266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Sistemas agroforestales</a:t>
            </a:r>
          </a:p>
          <a:p>
            <a:r>
              <a:rPr lang="es-MX" sz="2200" dirty="0"/>
              <a:t>Cultivo en callejones </a:t>
            </a:r>
            <a:r>
              <a:rPr lang="es-MX" sz="2200"/>
              <a:t>con Ilites (</a:t>
            </a:r>
            <a:r>
              <a:rPr lang="es-MX" sz="2200" dirty="0"/>
              <a:t>clima templado)</a:t>
            </a:r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957542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32325" y="321246"/>
            <a:ext cx="10363201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7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926" y="135558"/>
            <a:ext cx="10083662" cy="67224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069" y="0"/>
            <a:ext cx="10119376" cy="67462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257" y="0"/>
            <a:ext cx="10287000" cy="685800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031086" y="321245"/>
            <a:ext cx="7560840" cy="587474"/>
          </a:xfrm>
          <a:prstGeom prst="rect">
            <a:avLst/>
          </a:prstGeom>
          <a:solidFill>
            <a:schemeClr val="tx1">
              <a:lumMod val="95000"/>
              <a:lumOff val="5000"/>
              <a:alpha val="6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/>
              <a:t>Cultivo en callejones con Ilites (clima templado)</a:t>
            </a:r>
          </a:p>
        </p:txBody>
      </p:sp>
    </p:spTree>
    <p:extLst>
      <p:ext uri="{BB962C8B-B14F-4D97-AF65-F5344CB8AC3E}">
        <p14:creationId xmlns:p14="http://schemas.microsoft.com/office/powerpoint/2010/main" val="424551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1095" y="476672"/>
            <a:ext cx="115212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>
                <a:solidFill>
                  <a:srgbClr val="990033"/>
                </a:solidFill>
              </a:rPr>
              <a:t>Nuestro sueño compartido:</a:t>
            </a:r>
          </a:p>
          <a:p>
            <a:endParaRPr lang="es-MX" dirty="0"/>
          </a:p>
          <a:p>
            <a:r>
              <a:rPr lang="es-MX" sz="3600" b="1" dirty="0">
                <a:latin typeface="Segoe Print" panose="02000600000000000000" pitchFamily="2" charset="0"/>
              </a:rPr>
              <a:t>Somos una comunidad unida como familia, que trabaja y vive de manera regenerativa.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4822" y="2921462"/>
            <a:ext cx="1189382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pPr algn="r"/>
            <a:r>
              <a:rPr lang="es-MX" sz="2000" i="1" dirty="0">
                <a:solidFill>
                  <a:srgbClr val="990033"/>
                </a:solidFill>
              </a:rPr>
              <a:t>Como intentamos hacer realidad ese sueño:</a:t>
            </a:r>
          </a:p>
          <a:p>
            <a:pPr algn="r"/>
            <a:endParaRPr lang="es-MX" sz="2000" dirty="0">
              <a:solidFill>
                <a:srgbClr val="990033"/>
              </a:solidFill>
            </a:endParaRPr>
          </a:p>
          <a:p>
            <a:pPr algn="r"/>
            <a:r>
              <a:rPr lang="es-MX" sz="2800" dirty="0">
                <a:latin typeface="+mj-lt"/>
              </a:rPr>
              <a:t>Organizados como cooperativa, </a:t>
            </a:r>
          </a:p>
          <a:p>
            <a:pPr algn="r"/>
            <a:r>
              <a:rPr lang="es-MX" sz="2800" dirty="0">
                <a:latin typeface="+mj-lt"/>
              </a:rPr>
              <a:t>trabajamos con compromiso y responsabilidad. </a:t>
            </a:r>
          </a:p>
          <a:p>
            <a:pPr algn="r"/>
            <a:r>
              <a:rPr lang="es-MX" sz="2800" dirty="0">
                <a:latin typeface="+mj-lt"/>
              </a:rPr>
              <a:t>Aprovechamos y cuidamos los recursos naturales para lograr una vida alegre y sencilla, con igualdad de oportunidades y sin carencias. </a:t>
            </a:r>
          </a:p>
          <a:p>
            <a:pPr algn="r"/>
            <a:r>
              <a:rPr lang="es-MX" sz="2800" dirty="0">
                <a:latin typeface="+mj-lt"/>
              </a:rPr>
              <a:t>Motivando y educando a nuestros hijos para que sigan este sueño, </a:t>
            </a:r>
          </a:p>
          <a:p>
            <a:pPr algn="r"/>
            <a:r>
              <a:rPr lang="es-MX" sz="2800" dirty="0">
                <a:latin typeface="+mj-lt"/>
              </a:rPr>
              <a:t>además de intercambiar experiencias, servicios y productos con otros.</a:t>
            </a:r>
          </a:p>
        </p:txBody>
      </p:sp>
    </p:spTree>
    <p:extLst>
      <p:ext uri="{BB962C8B-B14F-4D97-AF65-F5344CB8AC3E}">
        <p14:creationId xmlns:p14="http://schemas.microsoft.com/office/powerpoint/2010/main" val="20435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32325" y="321246"/>
            <a:ext cx="10363201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7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26" y="23864"/>
            <a:ext cx="10287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26" y="70503"/>
            <a:ext cx="10287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572689" y="274606"/>
            <a:ext cx="4703838" cy="922145"/>
          </a:xfrm>
          <a:prstGeom prst="rect">
            <a:avLst/>
          </a:prstGeom>
          <a:solidFill>
            <a:schemeClr val="tx1">
              <a:lumMod val="95000"/>
              <a:lumOff val="5000"/>
              <a:alpha val="6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700" dirty="0"/>
              <a:t>Cultivo en callejones con ingas (clima tropical)</a:t>
            </a:r>
          </a:p>
        </p:txBody>
      </p:sp>
    </p:spTree>
    <p:extLst>
      <p:ext uri="{BB962C8B-B14F-4D97-AF65-F5344CB8AC3E}">
        <p14:creationId xmlns:p14="http://schemas.microsoft.com/office/powerpoint/2010/main" val="19093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Fotografías\Fotografias\CENTRO AGROECOLÓGICO Las Cañadas\GERMOPLASMA\Tuberculos\Malanguero\Papel tapiz de Galería fotográfica de Window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821006"/>
            <a:ext cx="7148563" cy="4467852"/>
          </a:xfrm>
          <a:prstGeom prst="rect">
            <a:avLst/>
          </a:prstGeom>
          <a:noFill/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51384" y="116632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dirty="0">
                <a:solidFill>
                  <a:srgbClr val="800000"/>
                </a:solidFill>
                <a:latin typeface="Segoe Print" panose="02000600000000000000" pitchFamily="2" charset="0"/>
              </a:rPr>
              <a:t>Uso de tubérculos sub-utilizados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Picture 2" descr="Palanga103028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39068" y="4164413"/>
            <a:ext cx="3453475" cy="258850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8" y="137955"/>
            <a:ext cx="4032448" cy="302433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262304" y="5458666"/>
            <a:ext cx="3971115" cy="8671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/>
              <a:t>Malanga</a:t>
            </a:r>
          </a:p>
          <a:p>
            <a:pPr algn="r"/>
            <a:r>
              <a:rPr lang="es-MX" sz="2000" i="1" dirty="0"/>
              <a:t>Colocasia </a:t>
            </a:r>
            <a:r>
              <a:rPr lang="es-MX" sz="2000" i="1" dirty="0" err="1"/>
              <a:t>esculenta</a:t>
            </a:r>
            <a:endParaRPr lang="es-MX" sz="2000" i="1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7960731" y="3181999"/>
            <a:ext cx="3971115" cy="8671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/>
              <a:t>Papa voladora</a:t>
            </a:r>
          </a:p>
          <a:p>
            <a:pPr algn="r"/>
            <a:r>
              <a:rPr lang="es-MX" sz="2000" i="1" dirty="0" err="1"/>
              <a:t>Dioscorea</a:t>
            </a:r>
            <a:r>
              <a:rPr lang="es-MX" sz="2000" i="1" dirty="0"/>
              <a:t> </a:t>
            </a:r>
            <a:r>
              <a:rPr lang="es-MX" sz="2000" i="1" dirty="0" err="1"/>
              <a:t>bulbifera</a:t>
            </a:r>
            <a:endParaRPr lang="es-MX" sz="2000" i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SCN2810"/>
          <p:cNvPicPr>
            <a:picLocks noChangeAspect="1" noChangeArrowheads="1"/>
          </p:cNvPicPr>
          <p:nvPr/>
        </p:nvPicPr>
        <p:blipFill>
          <a:blip r:embed="rId2" cstate="email">
            <a:lum bright="-6000" contrast="12000"/>
          </a:blip>
          <a:srcRect/>
          <a:stretch>
            <a:fillRect/>
          </a:stretch>
        </p:blipFill>
        <p:spPr bwMode="auto">
          <a:xfrm>
            <a:off x="8151380" y="3724116"/>
            <a:ext cx="3874165" cy="2906608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32978" y="2034309"/>
            <a:ext cx="3416832" cy="255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II-15 opt c yaco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51380" y="737828"/>
            <a:ext cx="3635910" cy="272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" y="1009312"/>
            <a:ext cx="4263531" cy="4134736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214084" y="5194143"/>
            <a:ext cx="3971115" cy="8671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/>
              <a:t>Ñame</a:t>
            </a:r>
          </a:p>
          <a:p>
            <a:pPr algn="r"/>
            <a:r>
              <a:rPr lang="es-MX" sz="2000" i="1" dirty="0" err="1"/>
              <a:t>Dioscorea</a:t>
            </a:r>
            <a:r>
              <a:rPr lang="es-MX" sz="2000" i="1" dirty="0"/>
              <a:t> </a:t>
            </a:r>
            <a:r>
              <a:rPr lang="es-MX" sz="2000" i="1" dirty="0" err="1"/>
              <a:t>alata</a:t>
            </a:r>
            <a:endParaRPr lang="es-MX" sz="2000" i="1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532978" y="4700341"/>
            <a:ext cx="3971115" cy="8671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/>
              <a:t>Sagú</a:t>
            </a:r>
          </a:p>
          <a:p>
            <a:r>
              <a:rPr lang="es-MX" sz="2000" i="1" dirty="0"/>
              <a:t>Maranta </a:t>
            </a:r>
            <a:r>
              <a:rPr lang="es-MX" sz="2000" i="1" dirty="0" err="1"/>
              <a:t>arundinaceae</a:t>
            </a:r>
            <a:endParaRPr lang="es-MX" sz="2000" i="1" dirty="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890638" y="874800"/>
            <a:ext cx="3260742" cy="8671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s-MX" sz="2000" b="1" dirty="0"/>
              <a:t>Yacón</a:t>
            </a:r>
          </a:p>
          <a:p>
            <a:pPr algn="r">
              <a:lnSpc>
                <a:spcPct val="110000"/>
              </a:lnSpc>
            </a:pPr>
            <a:r>
              <a:rPr lang="es-MX" sz="2000" i="1" dirty="0" err="1"/>
              <a:t>Smallanthus</a:t>
            </a:r>
            <a:r>
              <a:rPr lang="es-MX" sz="2000" i="1" dirty="0"/>
              <a:t> </a:t>
            </a:r>
            <a:r>
              <a:rPr lang="es-MX" sz="2000" i="1" dirty="0" err="1"/>
              <a:t>sonchifolius</a:t>
            </a:r>
            <a:endParaRPr lang="es-MX" sz="2000" i="1" dirty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4182731" y="5990878"/>
            <a:ext cx="3971115" cy="8671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/>
              <a:t>Yuca</a:t>
            </a:r>
          </a:p>
          <a:p>
            <a:pPr algn="r"/>
            <a:r>
              <a:rPr lang="es-MX" sz="2000" i="1" dirty="0" err="1"/>
              <a:t>Manihot</a:t>
            </a:r>
            <a:r>
              <a:rPr lang="es-MX" sz="2000" i="1" dirty="0"/>
              <a:t> </a:t>
            </a:r>
            <a:r>
              <a:rPr lang="es-MX" sz="2000" i="1" dirty="0" err="1"/>
              <a:t>esculenta</a:t>
            </a:r>
            <a:endParaRPr lang="es-MX" sz="2000" i="1" dirty="0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-2832992" y="78787"/>
            <a:ext cx="9793088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dirty="0">
                <a:solidFill>
                  <a:srgbClr val="800000"/>
                </a:solidFill>
                <a:latin typeface="Segoe Print" panose="02000600000000000000" pitchFamily="2" charset="0"/>
              </a:rPr>
              <a:t>Uso de tubérculos sub-utilizados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287763" y="404664"/>
            <a:ext cx="5448198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33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3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Sistemas agroforestales</a:t>
            </a:r>
          </a:p>
          <a:p>
            <a:pPr>
              <a:defRPr/>
            </a:pPr>
            <a:endParaRPr lang="es-ES" sz="33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es-MX" sz="2700" b="1" dirty="0"/>
              <a:t>Agricultura Sintrópica </a:t>
            </a:r>
            <a:r>
              <a:rPr lang="es-MX" sz="2700" dirty="0"/>
              <a:t>3.5 ha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363" y="34886"/>
            <a:ext cx="6702878" cy="66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3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83" y="2125012"/>
            <a:ext cx="12056891" cy="3752260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2408350" y="5112913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Forma libre 3"/>
          <p:cNvSpPr/>
          <p:nvPr/>
        </p:nvSpPr>
        <p:spPr>
          <a:xfrm>
            <a:off x="4378820" y="5112912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Forma libre 4"/>
          <p:cNvSpPr/>
          <p:nvPr/>
        </p:nvSpPr>
        <p:spPr>
          <a:xfrm>
            <a:off x="6349290" y="5112911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orma libre 5"/>
          <p:cNvSpPr/>
          <p:nvPr/>
        </p:nvSpPr>
        <p:spPr>
          <a:xfrm>
            <a:off x="8319760" y="5112910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orma libre 6"/>
          <p:cNvSpPr/>
          <p:nvPr/>
        </p:nvSpPr>
        <p:spPr>
          <a:xfrm>
            <a:off x="10212949" y="5112909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orma libre 7"/>
          <p:cNvSpPr/>
          <p:nvPr/>
        </p:nvSpPr>
        <p:spPr>
          <a:xfrm>
            <a:off x="560230" y="5112909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4859031" y="2853286"/>
            <a:ext cx="29241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400" dirty="0"/>
              <a:t>Perfil de entre </a:t>
            </a:r>
            <a:r>
              <a:rPr lang="es-MX" sz="2400" dirty="0" err="1"/>
              <a:t>ineas</a:t>
            </a:r>
            <a:endParaRPr lang="es-MX" sz="2400" dirty="0"/>
          </a:p>
        </p:txBody>
      </p:sp>
      <p:sp>
        <p:nvSpPr>
          <p:cNvPr id="11" name="Forma libre 10"/>
          <p:cNvSpPr/>
          <p:nvPr/>
        </p:nvSpPr>
        <p:spPr>
          <a:xfrm>
            <a:off x="2380190" y="5112912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Forma libre 11"/>
          <p:cNvSpPr/>
          <p:nvPr/>
        </p:nvSpPr>
        <p:spPr>
          <a:xfrm>
            <a:off x="4350660" y="5112911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Forma libre 12"/>
          <p:cNvSpPr/>
          <p:nvPr/>
        </p:nvSpPr>
        <p:spPr>
          <a:xfrm>
            <a:off x="6321130" y="5112910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orma libre 13"/>
          <p:cNvSpPr/>
          <p:nvPr/>
        </p:nvSpPr>
        <p:spPr>
          <a:xfrm>
            <a:off x="8291600" y="5112909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orma libre 14"/>
          <p:cNvSpPr/>
          <p:nvPr/>
        </p:nvSpPr>
        <p:spPr>
          <a:xfrm>
            <a:off x="532070" y="5112908"/>
            <a:ext cx="1725769" cy="182527"/>
          </a:xfrm>
          <a:custGeom>
            <a:avLst/>
            <a:gdLst>
              <a:gd name="connsiteX0" fmla="*/ 0 w 1725769"/>
              <a:gd name="connsiteY0" fmla="*/ 180304 h 182527"/>
              <a:gd name="connsiteX1" fmla="*/ 12878 w 1725769"/>
              <a:gd name="connsiteY1" fmla="*/ 103031 h 182527"/>
              <a:gd name="connsiteX2" fmla="*/ 25757 w 1725769"/>
              <a:gd name="connsiteY2" fmla="*/ 51515 h 182527"/>
              <a:gd name="connsiteX3" fmla="*/ 64394 w 1725769"/>
              <a:gd name="connsiteY3" fmla="*/ 90152 h 182527"/>
              <a:gd name="connsiteX4" fmla="*/ 103031 w 1725769"/>
              <a:gd name="connsiteY4" fmla="*/ 103031 h 182527"/>
              <a:gd name="connsiteX5" fmla="*/ 141667 w 1725769"/>
              <a:gd name="connsiteY5" fmla="*/ 90152 h 182527"/>
              <a:gd name="connsiteX6" fmla="*/ 206062 w 1725769"/>
              <a:gd name="connsiteY6" fmla="*/ 103031 h 182527"/>
              <a:gd name="connsiteX7" fmla="*/ 244698 w 1725769"/>
              <a:gd name="connsiteY7" fmla="*/ 115910 h 182527"/>
              <a:gd name="connsiteX8" fmla="*/ 296214 w 1725769"/>
              <a:gd name="connsiteY8" fmla="*/ 128788 h 182527"/>
              <a:gd name="connsiteX9" fmla="*/ 334850 w 1725769"/>
              <a:gd name="connsiteY9" fmla="*/ 128788 h 182527"/>
              <a:gd name="connsiteX10" fmla="*/ 373487 w 1725769"/>
              <a:gd name="connsiteY10" fmla="*/ 103031 h 182527"/>
              <a:gd name="connsiteX11" fmla="*/ 386366 w 1725769"/>
              <a:gd name="connsiteY11" fmla="*/ 141667 h 182527"/>
              <a:gd name="connsiteX12" fmla="*/ 463639 w 1725769"/>
              <a:gd name="connsiteY12" fmla="*/ 103031 h 182527"/>
              <a:gd name="connsiteX13" fmla="*/ 489397 w 1725769"/>
              <a:gd name="connsiteY13" fmla="*/ 141667 h 182527"/>
              <a:gd name="connsiteX14" fmla="*/ 515154 w 1725769"/>
              <a:gd name="connsiteY14" fmla="*/ 64394 h 182527"/>
              <a:gd name="connsiteX15" fmla="*/ 553791 w 1725769"/>
              <a:gd name="connsiteY15" fmla="*/ 115910 h 182527"/>
              <a:gd name="connsiteX16" fmla="*/ 618185 w 1725769"/>
              <a:gd name="connsiteY16" fmla="*/ 90152 h 182527"/>
              <a:gd name="connsiteX17" fmla="*/ 656822 w 1725769"/>
              <a:gd name="connsiteY17" fmla="*/ 38636 h 182527"/>
              <a:gd name="connsiteX18" fmla="*/ 695459 w 1725769"/>
              <a:gd name="connsiteY18" fmla="*/ 64394 h 182527"/>
              <a:gd name="connsiteX19" fmla="*/ 708338 w 1725769"/>
              <a:gd name="connsiteY19" fmla="*/ 115910 h 182527"/>
              <a:gd name="connsiteX20" fmla="*/ 721216 w 1725769"/>
              <a:gd name="connsiteY20" fmla="*/ 154546 h 182527"/>
              <a:gd name="connsiteX21" fmla="*/ 759853 w 1725769"/>
              <a:gd name="connsiteY21" fmla="*/ 51515 h 182527"/>
              <a:gd name="connsiteX22" fmla="*/ 785611 w 1725769"/>
              <a:gd name="connsiteY22" fmla="*/ 128788 h 182527"/>
              <a:gd name="connsiteX23" fmla="*/ 811369 w 1725769"/>
              <a:gd name="connsiteY23" fmla="*/ 103031 h 182527"/>
              <a:gd name="connsiteX24" fmla="*/ 850005 w 1725769"/>
              <a:gd name="connsiteY24" fmla="*/ 128788 h 182527"/>
              <a:gd name="connsiteX25" fmla="*/ 940157 w 1725769"/>
              <a:gd name="connsiteY25" fmla="*/ 64394 h 182527"/>
              <a:gd name="connsiteX26" fmla="*/ 953036 w 1725769"/>
              <a:gd name="connsiteY26" fmla="*/ 115910 h 182527"/>
              <a:gd name="connsiteX27" fmla="*/ 965915 w 1725769"/>
              <a:gd name="connsiteY27" fmla="*/ 154546 h 182527"/>
              <a:gd name="connsiteX28" fmla="*/ 991673 w 1725769"/>
              <a:gd name="connsiteY28" fmla="*/ 115910 h 182527"/>
              <a:gd name="connsiteX29" fmla="*/ 1004552 w 1725769"/>
              <a:gd name="connsiteY29" fmla="*/ 77273 h 182527"/>
              <a:gd name="connsiteX30" fmla="*/ 1056067 w 1725769"/>
              <a:gd name="connsiteY30" fmla="*/ 0 h 182527"/>
              <a:gd name="connsiteX31" fmla="*/ 1081825 w 1725769"/>
              <a:gd name="connsiteY31" fmla="*/ 90152 h 182527"/>
              <a:gd name="connsiteX32" fmla="*/ 1094704 w 1725769"/>
              <a:gd name="connsiteY32" fmla="*/ 128788 h 182527"/>
              <a:gd name="connsiteX33" fmla="*/ 1107583 w 1725769"/>
              <a:gd name="connsiteY33" fmla="*/ 77273 h 182527"/>
              <a:gd name="connsiteX34" fmla="*/ 1120462 w 1725769"/>
              <a:gd name="connsiteY34" fmla="*/ 38636 h 182527"/>
              <a:gd name="connsiteX35" fmla="*/ 1146219 w 1725769"/>
              <a:gd name="connsiteY35" fmla="*/ 141667 h 182527"/>
              <a:gd name="connsiteX36" fmla="*/ 1184856 w 1725769"/>
              <a:gd name="connsiteY36" fmla="*/ 103031 h 182527"/>
              <a:gd name="connsiteX37" fmla="*/ 1236371 w 1725769"/>
              <a:gd name="connsiteY37" fmla="*/ 90152 h 182527"/>
              <a:gd name="connsiteX38" fmla="*/ 1249250 w 1725769"/>
              <a:gd name="connsiteY38" fmla="*/ 141667 h 182527"/>
              <a:gd name="connsiteX39" fmla="*/ 1262129 w 1725769"/>
              <a:gd name="connsiteY39" fmla="*/ 180304 h 182527"/>
              <a:gd name="connsiteX40" fmla="*/ 1287887 w 1725769"/>
              <a:gd name="connsiteY40" fmla="*/ 77273 h 182527"/>
              <a:gd name="connsiteX41" fmla="*/ 1300766 w 1725769"/>
              <a:gd name="connsiteY41" fmla="*/ 38636 h 182527"/>
              <a:gd name="connsiteX42" fmla="*/ 1326523 w 1725769"/>
              <a:gd name="connsiteY42" fmla="*/ 77273 h 182527"/>
              <a:gd name="connsiteX43" fmla="*/ 1339402 w 1725769"/>
              <a:gd name="connsiteY43" fmla="*/ 128788 h 182527"/>
              <a:gd name="connsiteX44" fmla="*/ 1352281 w 1725769"/>
              <a:gd name="connsiteY44" fmla="*/ 167425 h 182527"/>
              <a:gd name="connsiteX45" fmla="*/ 1365160 w 1725769"/>
              <a:gd name="connsiteY45" fmla="*/ 128788 h 182527"/>
              <a:gd name="connsiteX46" fmla="*/ 1378039 w 1725769"/>
              <a:gd name="connsiteY46" fmla="*/ 38636 h 182527"/>
              <a:gd name="connsiteX47" fmla="*/ 1403797 w 1725769"/>
              <a:gd name="connsiteY47" fmla="*/ 115910 h 182527"/>
              <a:gd name="connsiteX48" fmla="*/ 1442433 w 1725769"/>
              <a:gd name="connsiteY48" fmla="*/ 128788 h 182527"/>
              <a:gd name="connsiteX49" fmla="*/ 1519707 w 1725769"/>
              <a:gd name="connsiteY49" fmla="*/ 90152 h 182527"/>
              <a:gd name="connsiteX50" fmla="*/ 1532585 w 1725769"/>
              <a:gd name="connsiteY50" fmla="*/ 128788 h 182527"/>
              <a:gd name="connsiteX51" fmla="*/ 1584101 w 1725769"/>
              <a:gd name="connsiteY51" fmla="*/ 90152 h 182527"/>
              <a:gd name="connsiteX52" fmla="*/ 1622738 w 1725769"/>
              <a:gd name="connsiteY52" fmla="*/ 180304 h 182527"/>
              <a:gd name="connsiteX53" fmla="*/ 1661374 w 1725769"/>
              <a:gd name="connsiteY53" fmla="*/ 154546 h 182527"/>
              <a:gd name="connsiteX54" fmla="*/ 1725769 w 1725769"/>
              <a:gd name="connsiteY54" fmla="*/ 180304 h 1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25769" h="182527">
                <a:moveTo>
                  <a:pt x="0" y="180304"/>
                </a:moveTo>
                <a:cubicBezTo>
                  <a:pt x="4293" y="154546"/>
                  <a:pt x="7757" y="128637"/>
                  <a:pt x="12878" y="103031"/>
                </a:cubicBezTo>
                <a:cubicBezTo>
                  <a:pt x="16349" y="85674"/>
                  <a:pt x="8585" y="55808"/>
                  <a:pt x="25757" y="51515"/>
                </a:cubicBezTo>
                <a:cubicBezTo>
                  <a:pt x="43427" y="47098"/>
                  <a:pt x="49239" y="80049"/>
                  <a:pt x="64394" y="90152"/>
                </a:cubicBezTo>
                <a:cubicBezTo>
                  <a:pt x="75690" y="97682"/>
                  <a:pt x="90152" y="98738"/>
                  <a:pt x="103031" y="103031"/>
                </a:cubicBezTo>
                <a:cubicBezTo>
                  <a:pt x="115910" y="98738"/>
                  <a:pt x="129063" y="85110"/>
                  <a:pt x="141667" y="90152"/>
                </a:cubicBezTo>
                <a:cubicBezTo>
                  <a:pt x="211429" y="118056"/>
                  <a:pt x="119128" y="160985"/>
                  <a:pt x="206062" y="103031"/>
                </a:cubicBezTo>
                <a:cubicBezTo>
                  <a:pt x="218941" y="107324"/>
                  <a:pt x="236218" y="105309"/>
                  <a:pt x="244698" y="115910"/>
                </a:cubicBezTo>
                <a:cubicBezTo>
                  <a:pt x="283134" y="163955"/>
                  <a:pt x="223308" y="201694"/>
                  <a:pt x="296214" y="128788"/>
                </a:cubicBezTo>
                <a:cubicBezTo>
                  <a:pt x="325849" y="39886"/>
                  <a:pt x="288039" y="119426"/>
                  <a:pt x="334850" y="128788"/>
                </a:cubicBezTo>
                <a:cubicBezTo>
                  <a:pt x="350028" y="131824"/>
                  <a:pt x="360608" y="111617"/>
                  <a:pt x="373487" y="103031"/>
                </a:cubicBezTo>
                <a:cubicBezTo>
                  <a:pt x="377780" y="115910"/>
                  <a:pt x="374224" y="135596"/>
                  <a:pt x="386366" y="141667"/>
                </a:cubicBezTo>
                <a:cubicBezTo>
                  <a:pt x="401599" y="149283"/>
                  <a:pt x="457133" y="107368"/>
                  <a:pt x="463639" y="103031"/>
                </a:cubicBezTo>
                <a:cubicBezTo>
                  <a:pt x="472225" y="115910"/>
                  <a:pt x="477014" y="150954"/>
                  <a:pt x="489397" y="141667"/>
                </a:cubicBezTo>
                <a:cubicBezTo>
                  <a:pt x="511118" y="125376"/>
                  <a:pt x="515154" y="64394"/>
                  <a:pt x="515154" y="64394"/>
                </a:cubicBezTo>
                <a:cubicBezTo>
                  <a:pt x="528033" y="81566"/>
                  <a:pt x="537301" y="102169"/>
                  <a:pt x="553791" y="115910"/>
                </a:cubicBezTo>
                <a:cubicBezTo>
                  <a:pt x="596482" y="151485"/>
                  <a:pt x="597018" y="119786"/>
                  <a:pt x="618185" y="90152"/>
                </a:cubicBezTo>
                <a:cubicBezTo>
                  <a:pt x="630661" y="72685"/>
                  <a:pt x="643943" y="55808"/>
                  <a:pt x="656822" y="38636"/>
                </a:cubicBezTo>
                <a:cubicBezTo>
                  <a:pt x="669701" y="47222"/>
                  <a:pt x="686873" y="51515"/>
                  <a:pt x="695459" y="64394"/>
                </a:cubicBezTo>
                <a:cubicBezTo>
                  <a:pt x="705277" y="79122"/>
                  <a:pt x="703475" y="98891"/>
                  <a:pt x="708338" y="115910"/>
                </a:cubicBezTo>
                <a:cubicBezTo>
                  <a:pt x="712067" y="128963"/>
                  <a:pt x="716923" y="141667"/>
                  <a:pt x="721216" y="154546"/>
                </a:cubicBezTo>
                <a:cubicBezTo>
                  <a:pt x="721504" y="153394"/>
                  <a:pt x="744887" y="44032"/>
                  <a:pt x="759853" y="51515"/>
                </a:cubicBezTo>
                <a:cubicBezTo>
                  <a:pt x="784138" y="63657"/>
                  <a:pt x="785611" y="128788"/>
                  <a:pt x="785611" y="128788"/>
                </a:cubicBezTo>
                <a:cubicBezTo>
                  <a:pt x="810092" y="6383"/>
                  <a:pt x="786023" y="71349"/>
                  <a:pt x="811369" y="103031"/>
                </a:cubicBezTo>
                <a:cubicBezTo>
                  <a:pt x="821038" y="115117"/>
                  <a:pt x="837126" y="120202"/>
                  <a:pt x="850005" y="128788"/>
                </a:cubicBezTo>
                <a:cubicBezTo>
                  <a:pt x="909051" y="40220"/>
                  <a:pt x="872153" y="41725"/>
                  <a:pt x="940157" y="64394"/>
                </a:cubicBezTo>
                <a:cubicBezTo>
                  <a:pt x="944450" y="81566"/>
                  <a:pt x="948173" y="98891"/>
                  <a:pt x="953036" y="115910"/>
                </a:cubicBezTo>
                <a:cubicBezTo>
                  <a:pt x="956765" y="128963"/>
                  <a:pt x="952340" y="154546"/>
                  <a:pt x="965915" y="154546"/>
                </a:cubicBezTo>
                <a:cubicBezTo>
                  <a:pt x="981393" y="154546"/>
                  <a:pt x="983087" y="128789"/>
                  <a:pt x="991673" y="115910"/>
                </a:cubicBezTo>
                <a:cubicBezTo>
                  <a:pt x="995966" y="103031"/>
                  <a:pt x="997022" y="88569"/>
                  <a:pt x="1004552" y="77273"/>
                </a:cubicBezTo>
                <a:cubicBezTo>
                  <a:pt x="1068867" y="-19201"/>
                  <a:pt x="1025443" y="91869"/>
                  <a:pt x="1056067" y="0"/>
                </a:cubicBezTo>
                <a:cubicBezTo>
                  <a:pt x="1086946" y="92635"/>
                  <a:pt x="1049482" y="-23047"/>
                  <a:pt x="1081825" y="90152"/>
                </a:cubicBezTo>
                <a:cubicBezTo>
                  <a:pt x="1085554" y="103205"/>
                  <a:pt x="1090411" y="115909"/>
                  <a:pt x="1094704" y="128788"/>
                </a:cubicBezTo>
                <a:cubicBezTo>
                  <a:pt x="1098997" y="111616"/>
                  <a:pt x="1102720" y="94292"/>
                  <a:pt x="1107583" y="77273"/>
                </a:cubicBezTo>
                <a:cubicBezTo>
                  <a:pt x="1111313" y="64220"/>
                  <a:pt x="1113477" y="26995"/>
                  <a:pt x="1120462" y="38636"/>
                </a:cubicBezTo>
                <a:cubicBezTo>
                  <a:pt x="1138675" y="68992"/>
                  <a:pt x="1146219" y="141667"/>
                  <a:pt x="1146219" y="141667"/>
                </a:cubicBezTo>
                <a:cubicBezTo>
                  <a:pt x="1159098" y="128788"/>
                  <a:pt x="1174753" y="118185"/>
                  <a:pt x="1184856" y="103031"/>
                </a:cubicBezTo>
                <a:cubicBezTo>
                  <a:pt x="1214935" y="57914"/>
                  <a:pt x="1172410" y="47510"/>
                  <a:pt x="1236371" y="90152"/>
                </a:cubicBezTo>
                <a:cubicBezTo>
                  <a:pt x="1240664" y="107324"/>
                  <a:pt x="1244387" y="124648"/>
                  <a:pt x="1249250" y="141667"/>
                </a:cubicBezTo>
                <a:cubicBezTo>
                  <a:pt x="1252980" y="154720"/>
                  <a:pt x="1255144" y="191945"/>
                  <a:pt x="1262129" y="180304"/>
                </a:cubicBezTo>
                <a:cubicBezTo>
                  <a:pt x="1280343" y="149948"/>
                  <a:pt x="1276692" y="110857"/>
                  <a:pt x="1287887" y="77273"/>
                </a:cubicBezTo>
                <a:lnTo>
                  <a:pt x="1300766" y="38636"/>
                </a:lnTo>
                <a:cubicBezTo>
                  <a:pt x="1309352" y="51515"/>
                  <a:pt x="1320426" y="63046"/>
                  <a:pt x="1326523" y="77273"/>
                </a:cubicBezTo>
                <a:cubicBezTo>
                  <a:pt x="1333495" y="93542"/>
                  <a:pt x="1334539" y="111769"/>
                  <a:pt x="1339402" y="128788"/>
                </a:cubicBezTo>
                <a:cubicBezTo>
                  <a:pt x="1343132" y="141841"/>
                  <a:pt x="1347988" y="154546"/>
                  <a:pt x="1352281" y="167425"/>
                </a:cubicBezTo>
                <a:cubicBezTo>
                  <a:pt x="1356574" y="154546"/>
                  <a:pt x="1362498" y="142100"/>
                  <a:pt x="1365160" y="128788"/>
                </a:cubicBezTo>
                <a:cubicBezTo>
                  <a:pt x="1371113" y="99022"/>
                  <a:pt x="1349241" y="48235"/>
                  <a:pt x="1378039" y="38636"/>
                </a:cubicBezTo>
                <a:cubicBezTo>
                  <a:pt x="1403797" y="30051"/>
                  <a:pt x="1378039" y="107324"/>
                  <a:pt x="1403797" y="115910"/>
                </a:cubicBezTo>
                <a:lnTo>
                  <a:pt x="1442433" y="128788"/>
                </a:lnTo>
                <a:cubicBezTo>
                  <a:pt x="1448940" y="124450"/>
                  <a:pt x="1504473" y="82535"/>
                  <a:pt x="1519707" y="90152"/>
                </a:cubicBezTo>
                <a:cubicBezTo>
                  <a:pt x="1531849" y="96223"/>
                  <a:pt x="1528292" y="115909"/>
                  <a:pt x="1532585" y="128788"/>
                </a:cubicBezTo>
                <a:cubicBezTo>
                  <a:pt x="1563238" y="36831"/>
                  <a:pt x="1543282" y="28924"/>
                  <a:pt x="1584101" y="90152"/>
                </a:cubicBezTo>
                <a:cubicBezTo>
                  <a:pt x="1586816" y="101013"/>
                  <a:pt x="1599333" y="175623"/>
                  <a:pt x="1622738" y="180304"/>
                </a:cubicBezTo>
                <a:cubicBezTo>
                  <a:pt x="1637916" y="183340"/>
                  <a:pt x="1648495" y="163132"/>
                  <a:pt x="1661374" y="154546"/>
                </a:cubicBezTo>
                <a:cubicBezTo>
                  <a:pt x="1707155" y="185067"/>
                  <a:pt x="1684532" y="180304"/>
                  <a:pt x="1725769" y="180304"/>
                </a:cubicBezTo>
              </a:path>
            </a:pathLst>
          </a:cu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287762" y="404664"/>
            <a:ext cx="9048597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33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3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Sistemas agroforestales</a:t>
            </a:r>
          </a:p>
          <a:p>
            <a:r>
              <a:rPr lang="es-MX" sz="2700" b="1" dirty="0"/>
              <a:t>Agricultura Sintrópica </a:t>
            </a:r>
            <a:r>
              <a:rPr lang="es-MX" sz="2700" dirty="0"/>
              <a:t>3.5 ha</a:t>
            </a:r>
          </a:p>
        </p:txBody>
      </p:sp>
    </p:spTree>
    <p:extLst>
      <p:ext uri="{BB962C8B-B14F-4D97-AF65-F5344CB8AC3E}">
        <p14:creationId xmlns:p14="http://schemas.microsoft.com/office/powerpoint/2010/main" val="14747446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461" y="-13666"/>
            <a:ext cx="10307496" cy="6871665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19336" y="116632"/>
            <a:ext cx="7056784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33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3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Sistemas agroforestales</a:t>
            </a:r>
          </a:p>
          <a:p>
            <a:r>
              <a:rPr lang="es-MX" sz="2700" b="1" dirty="0"/>
              <a:t>Agricultura Sintrópica </a:t>
            </a:r>
            <a:r>
              <a:rPr lang="es-MX" sz="2700" dirty="0"/>
              <a:t>3.5 ha</a:t>
            </a:r>
          </a:p>
        </p:txBody>
      </p:sp>
    </p:spTree>
    <p:extLst>
      <p:ext uri="{BB962C8B-B14F-4D97-AF65-F5344CB8AC3E}">
        <p14:creationId xmlns:p14="http://schemas.microsoft.com/office/powerpoint/2010/main" val="3271179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585" y="1340768"/>
            <a:ext cx="7735788" cy="5157192"/>
          </a:xfrm>
          <a:prstGeom prst="rect">
            <a:avLst/>
          </a:prstGeom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983633" y="182350"/>
            <a:ext cx="6858740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Ordeña 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(</a:t>
            </a:r>
            <a:r>
              <a:rPr lang="es-ES" sz="2800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silvopastoreo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)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Picture 7" descr="E:\DCIM\100NIKON\DSCN845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9336" y="332656"/>
            <a:ext cx="3698875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mx\Desktop\Catálogo germoplasma 2013\Imagenes catalogo\portada e inter\catálogoportada 2.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2" y="268260"/>
            <a:ext cx="4713956" cy="62852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4849159" y="404664"/>
            <a:ext cx="6858740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Banco de semillas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1772816"/>
            <a:ext cx="6716046" cy="44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25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91344" y="332656"/>
            <a:ext cx="4392488" cy="1077218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</a:p>
          <a:p>
            <a:pPr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Vivero agroforestal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7" y="4149080"/>
            <a:ext cx="3631332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149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443372" y="510932"/>
            <a:ext cx="59766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  <a:ea typeface="+mj-ea"/>
                <a:cs typeface="+mj-cs"/>
              </a:rPr>
              <a:t>Sanitarios ecológicos:  </a:t>
            </a:r>
          </a:p>
          <a:p>
            <a:r>
              <a:rPr lang="es-ES" sz="24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  <a:ea typeface="+mj-ea"/>
                <a:cs typeface="+mj-cs"/>
              </a:rPr>
              <a:t>Uso de composta y orina humanas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4" y="1772816"/>
            <a:ext cx="7179935" cy="46531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4" y="226600"/>
            <a:ext cx="5214813" cy="3476542"/>
          </a:xfrm>
          <a:prstGeom prst="rect">
            <a:avLst/>
          </a:prstGeom>
          <a:ln w="73025">
            <a:solidFill>
              <a:srgbClr val="FFFF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0" y="18372"/>
            <a:ext cx="8807824" cy="65929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260648"/>
            <a:ext cx="2160240" cy="2160240"/>
          </a:xfrm>
          <a:prstGeom prst="rect">
            <a:avLst/>
          </a:prstGeom>
        </p:spPr>
      </p:pic>
      <p:sp>
        <p:nvSpPr>
          <p:cNvPr id="4" name="27 CuadroTexto"/>
          <p:cNvSpPr txBox="1">
            <a:spLocks noChangeArrowheads="1"/>
          </p:cNvSpPr>
          <p:nvPr/>
        </p:nvSpPr>
        <p:spPr bwMode="auto">
          <a:xfrm>
            <a:off x="2351584" y="543652"/>
            <a:ext cx="36004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400" b="1" dirty="0">
                <a:latin typeface="Segoe Print" panose="02000600000000000000" pitchFamily="2" charset="0"/>
              </a:rPr>
              <a:t>Organización legal</a:t>
            </a:r>
          </a:p>
          <a:p>
            <a:pPr algn="ctr">
              <a:defRPr/>
            </a:pPr>
            <a:r>
              <a:rPr lang="es-MX" sz="2400" b="1" dirty="0">
                <a:latin typeface="Segoe Print" panose="02000600000000000000" pitchFamily="2" charset="0"/>
              </a:rPr>
              <a:t>Cooperativa</a:t>
            </a:r>
          </a:p>
        </p:txBody>
      </p:sp>
    </p:spTree>
    <p:extLst>
      <p:ext uri="{BB962C8B-B14F-4D97-AF65-F5344CB8AC3E}">
        <p14:creationId xmlns:p14="http://schemas.microsoft.com/office/powerpoint/2010/main" val="1310356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946110" y="256241"/>
            <a:ext cx="43204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r"/>
            <a:r>
              <a:rPr lang="es-ES" sz="3600" b="1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Bio</a:t>
            </a:r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-carbón</a:t>
            </a:r>
          </a:p>
          <a:p>
            <a:pPr algn="r"/>
            <a:r>
              <a:rPr lang="es-ES" sz="3600" b="1" dirty="0" err="1">
                <a:solidFill>
                  <a:srgbClr val="990033"/>
                </a:solidFill>
                <a:latin typeface="Segoe Print" panose="02000600000000000000" pitchFamily="2" charset="0"/>
              </a:rPr>
              <a:t>Biochar</a:t>
            </a:r>
            <a:endParaRPr lang="es-ES" sz="3600" b="1" dirty="0">
              <a:solidFill>
                <a:srgbClr val="990033"/>
              </a:solidFill>
              <a:latin typeface="Segoe Print" panose="02000600000000000000" pitchFamily="2" charset="0"/>
            </a:endParaRPr>
          </a:p>
          <a:p>
            <a:pPr algn="r"/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916832"/>
            <a:ext cx="7022592" cy="46817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161205"/>
            <a:ext cx="4367913" cy="29119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168" y="3235314"/>
            <a:ext cx="4367913" cy="336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91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" y="260648"/>
            <a:ext cx="344904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r">
              <a:defRPr sz="3600" b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defRPr>
            </a:lvl1pPr>
          </a:lstStyle>
          <a:p>
            <a:r>
              <a:rPr lang="es-ES" dirty="0"/>
              <a:t>Diseño </a:t>
            </a:r>
          </a:p>
          <a:p>
            <a:r>
              <a:rPr lang="es-ES" dirty="0"/>
              <a:t>agroecológico </a:t>
            </a:r>
          </a:p>
          <a:p>
            <a:r>
              <a:rPr lang="es-ES" dirty="0"/>
              <a:t>de fincas </a:t>
            </a:r>
          </a:p>
          <a:p>
            <a:r>
              <a:rPr lang="es-ES" dirty="0"/>
              <a:t>campesinas</a:t>
            </a:r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656" y="188640"/>
            <a:ext cx="3938016" cy="65288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900" y="188640"/>
            <a:ext cx="4502324" cy="30015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114" y="3453048"/>
            <a:ext cx="4582110" cy="30547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" y="4631725"/>
            <a:ext cx="3257702" cy="147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972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3645024"/>
            <a:ext cx="4774890" cy="3212976"/>
            <a:chOff x="0" y="3645024"/>
            <a:chExt cx="4774890" cy="3212976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50" t="-508" b="43108"/>
            <a:stretch/>
          </p:blipFill>
          <p:spPr bwMode="auto">
            <a:xfrm>
              <a:off x="0" y="3645024"/>
              <a:ext cx="4774890" cy="321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2063552" y="4208112"/>
              <a:ext cx="136928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dirty="0">
                  <a:latin typeface="Verdana" pitchFamily="34" charset="0"/>
                </a:rPr>
                <a:t>Ambientes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construidos</a:t>
              </a:r>
              <a:endParaRPr lang="es-ES" sz="1600" dirty="0">
                <a:latin typeface="Verdana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406" y="252901"/>
            <a:ext cx="4758339" cy="63444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804739"/>
            <a:ext cx="4985699" cy="3323799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9461" y="159099"/>
            <a:ext cx="70969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l"/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 err="1">
                <a:latin typeface="Segoe Print" panose="02000600000000000000" pitchFamily="2" charset="0"/>
              </a:rPr>
              <a:t>Bioconstrucción</a:t>
            </a:r>
            <a:endParaRPr lang="es-ES" sz="3200" b="1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-11083" y="3665326"/>
            <a:ext cx="4774890" cy="3212976"/>
            <a:chOff x="0" y="3645024"/>
            <a:chExt cx="4774890" cy="3212976"/>
          </a:xfrm>
        </p:grpSpPr>
        <p:pic>
          <p:nvPicPr>
            <p:cNvPr id="14" name="Picture 8" descr="permaculture_princ_image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50" t="-508" b="43108"/>
            <a:stretch/>
          </p:blipFill>
          <p:spPr bwMode="auto">
            <a:xfrm>
              <a:off x="0" y="3645024"/>
              <a:ext cx="4774890" cy="321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2063552" y="4208112"/>
              <a:ext cx="136928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dirty="0">
                  <a:latin typeface="Verdana" pitchFamily="34" charset="0"/>
                </a:rPr>
                <a:t>Ambientes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construidos</a:t>
              </a:r>
              <a:endParaRPr lang="es-ES" sz="1600" dirty="0">
                <a:latin typeface="Verdana" pitchFamily="34" charset="0"/>
              </a:endParaRPr>
            </a:p>
          </p:txBody>
        </p:sp>
      </p:grp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583832" y="234643"/>
            <a:ext cx="70969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r"/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 err="1">
                <a:latin typeface="Segoe Print" panose="02000600000000000000" pitchFamily="2" charset="0"/>
              </a:rPr>
              <a:t>Bioconstrucción</a:t>
            </a:r>
            <a:endParaRPr lang="es-ES" sz="3200" b="1" dirty="0">
              <a:latin typeface="Segoe Print" panose="02000600000000000000" pitchFamily="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023992" y="5805264"/>
            <a:ext cx="5274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/>
              <a:t>Uso de </a:t>
            </a:r>
            <a:r>
              <a:rPr lang="es-MX" sz="2400" dirty="0" err="1"/>
              <a:t>Quercus</a:t>
            </a:r>
            <a:endParaRPr lang="es-MX" sz="2400" dirty="0"/>
          </a:p>
          <a:p>
            <a:pPr algn="ctr"/>
            <a:r>
              <a:rPr lang="es-MX" sz="2400" dirty="0"/>
              <a:t>Sistema constructivo “Postes y vigas</a:t>
            </a:r>
            <a:r>
              <a:rPr lang="es-MX" dirty="0"/>
              <a:t>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234642"/>
            <a:ext cx="4163132" cy="31223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832" y="1400262"/>
            <a:ext cx="7362656" cy="376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92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-11083" y="3665326"/>
            <a:ext cx="4774890" cy="3212976"/>
            <a:chOff x="0" y="3645024"/>
            <a:chExt cx="4774890" cy="3212976"/>
          </a:xfrm>
        </p:grpSpPr>
        <p:pic>
          <p:nvPicPr>
            <p:cNvPr id="14" name="Picture 8" descr="permaculture_princ_image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50" t="-508" b="43108"/>
            <a:stretch/>
          </p:blipFill>
          <p:spPr bwMode="auto">
            <a:xfrm>
              <a:off x="0" y="3645024"/>
              <a:ext cx="4774890" cy="321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2063552" y="4208112"/>
              <a:ext cx="136928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dirty="0">
                  <a:latin typeface="Verdana" pitchFamily="34" charset="0"/>
                </a:rPr>
                <a:t>Ambientes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construidos</a:t>
              </a:r>
              <a:endParaRPr lang="es-ES" sz="1600" dirty="0">
                <a:latin typeface="Verdana" pitchFamily="34" charset="0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6023992" y="5805264"/>
            <a:ext cx="5274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/>
              <a:t>Uso de </a:t>
            </a:r>
            <a:r>
              <a:rPr lang="es-MX" sz="2400" dirty="0" err="1"/>
              <a:t>Quercus</a:t>
            </a:r>
            <a:endParaRPr lang="es-MX" sz="2400" dirty="0"/>
          </a:p>
          <a:p>
            <a:pPr algn="ctr"/>
            <a:r>
              <a:rPr lang="es-MX" sz="2400" dirty="0"/>
              <a:t>Sistema constructivo “Postes y vigas</a:t>
            </a:r>
            <a:r>
              <a:rPr lang="es-MX" dirty="0"/>
              <a:t>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97655"/>
            <a:ext cx="4282628" cy="28550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810" y="1625198"/>
            <a:ext cx="6842454" cy="416073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583832" y="234643"/>
            <a:ext cx="70969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r"/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 err="1">
                <a:latin typeface="Segoe Print" panose="02000600000000000000" pitchFamily="2" charset="0"/>
              </a:rPr>
              <a:t>Bioconstrucción</a:t>
            </a:r>
            <a:endParaRPr lang="es-ES" sz="32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07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-11083" y="3665326"/>
            <a:ext cx="4774890" cy="3212976"/>
            <a:chOff x="0" y="3645024"/>
            <a:chExt cx="4774890" cy="3212976"/>
          </a:xfrm>
        </p:grpSpPr>
        <p:pic>
          <p:nvPicPr>
            <p:cNvPr id="14" name="Picture 8" descr="permaculture_princ_image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50" t="-508" b="43108"/>
            <a:stretch/>
          </p:blipFill>
          <p:spPr bwMode="auto">
            <a:xfrm>
              <a:off x="0" y="3645024"/>
              <a:ext cx="4774890" cy="321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2063552" y="4208112"/>
              <a:ext cx="136928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dirty="0">
                  <a:latin typeface="Verdana" pitchFamily="34" charset="0"/>
                </a:rPr>
                <a:t>Ambientes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construidos</a:t>
              </a:r>
              <a:endParaRPr lang="es-ES" sz="1600" dirty="0">
                <a:latin typeface="Verdana" pitchFamily="34" charset="0"/>
              </a:endParaRPr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50171" y="385407"/>
            <a:ext cx="37444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l"/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Módulo: </a:t>
            </a:r>
          </a:p>
          <a:p>
            <a:pPr algn="l"/>
            <a:r>
              <a:rPr lang="es-ES" sz="3200" b="1" dirty="0">
                <a:latin typeface="Segoe Print" panose="02000600000000000000" pitchFamily="2" charset="0"/>
              </a:rPr>
              <a:t>Bioconstrucción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59" y="312162"/>
            <a:ext cx="8239653" cy="549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62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CIM\100D3100\DSC_028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88088" y="1052737"/>
            <a:ext cx="3960440" cy="2640293"/>
          </a:xfrm>
          <a:prstGeom prst="rect">
            <a:avLst/>
          </a:prstGeom>
          <a:noFill/>
        </p:spPr>
      </p:pic>
      <p:pic>
        <p:nvPicPr>
          <p:cNvPr id="1029" name="Picture 5" descr="E:\DCIM\100D3100\DSC_035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5998" y="83640"/>
            <a:ext cx="5251512" cy="3501008"/>
          </a:xfrm>
          <a:prstGeom prst="rect">
            <a:avLst/>
          </a:prstGeom>
          <a:noFill/>
        </p:spPr>
      </p:pic>
      <p:grpSp>
        <p:nvGrpSpPr>
          <p:cNvPr id="12" name="Grupo 11"/>
          <p:cNvGrpSpPr/>
          <p:nvPr/>
        </p:nvGrpSpPr>
        <p:grpSpPr>
          <a:xfrm>
            <a:off x="-11083" y="3665326"/>
            <a:ext cx="4774890" cy="3212976"/>
            <a:chOff x="0" y="3645024"/>
            <a:chExt cx="4774890" cy="3212976"/>
          </a:xfrm>
        </p:grpSpPr>
        <p:pic>
          <p:nvPicPr>
            <p:cNvPr id="14" name="Picture 8" descr="permaculture_princ_image"/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50" t="-508" b="43108"/>
            <a:stretch/>
          </p:blipFill>
          <p:spPr bwMode="auto">
            <a:xfrm>
              <a:off x="0" y="3645024"/>
              <a:ext cx="4774890" cy="321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2063552" y="4208112"/>
              <a:ext cx="136928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dirty="0">
                  <a:latin typeface="Verdana" pitchFamily="34" charset="0"/>
                </a:rPr>
                <a:t>Ambientes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construidos</a:t>
              </a:r>
              <a:endParaRPr lang="es-ES" sz="1600" dirty="0">
                <a:latin typeface="Verdana" pitchFamily="34" charset="0"/>
              </a:endParaRPr>
            </a:p>
          </p:txBody>
        </p:sp>
      </p:grpSp>
      <p:pic>
        <p:nvPicPr>
          <p:cNvPr id="16" name="Picture 4" descr="C:\Users\omx\Pictures\1 FOTOGRAFIAS al 29 maryo 13\VIVIENDAS\1 Casa La Milpa\DSC0110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63952" y="3926349"/>
            <a:ext cx="3648405" cy="2736304"/>
          </a:xfrm>
          <a:prstGeom prst="rect">
            <a:avLst/>
          </a:prstGeom>
          <a:noFill/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360297" y="234643"/>
            <a:ext cx="4320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Viviendas-socios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5224" y="0"/>
            <a:ext cx="1955818" cy="260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042" y="0"/>
            <a:ext cx="1884718" cy="255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DSCN317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96104" y="49576"/>
            <a:ext cx="1778605" cy="237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 descr="C:\Users\thr\Desktop\Fotos recientes Mayo-Agosto  09\DSCN838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82182" y="2642316"/>
            <a:ext cx="2059403" cy="274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DSCN3398"/>
          <p:cNvPicPr>
            <a:picLocks noChangeAspect="1" noChangeArrowheads="1"/>
          </p:cNvPicPr>
          <p:nvPr/>
        </p:nvPicPr>
        <p:blipFill>
          <a:blip r:embed="rId6" cstate="email">
            <a:lum contrast="20000"/>
          </a:blip>
          <a:srcRect/>
          <a:stretch>
            <a:fillRect/>
          </a:stretch>
        </p:blipFill>
        <p:spPr bwMode="auto">
          <a:xfrm>
            <a:off x="6562527" y="214897"/>
            <a:ext cx="1660921" cy="221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Fotografías\Ultimas fotos mar 11\DSC0634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611266" y="214897"/>
            <a:ext cx="2208245" cy="1656184"/>
          </a:xfrm>
          <a:prstGeom prst="rect">
            <a:avLst/>
          </a:prstGeom>
          <a:noFill/>
        </p:spPr>
      </p:pic>
      <p:pic>
        <p:nvPicPr>
          <p:cNvPr id="1027" name="Picture 3" descr="F:\Fotografías\Ultimas fotos mar 11\DSC06350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192344" y="1983018"/>
            <a:ext cx="2211221" cy="1658416"/>
          </a:xfrm>
          <a:prstGeom prst="rect">
            <a:avLst/>
          </a:prstGeom>
          <a:noFill/>
        </p:spPr>
      </p:pic>
      <p:pic>
        <p:nvPicPr>
          <p:cNvPr id="1028" name="Picture 4" descr="F:\Fotografías\Ultimas fotos mar 11\DSC06352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9968389" y="3789242"/>
            <a:ext cx="2195736" cy="1646802"/>
          </a:xfrm>
          <a:prstGeom prst="rect">
            <a:avLst/>
          </a:prstGeo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409" y="2779017"/>
            <a:ext cx="3511296" cy="2340864"/>
          </a:xfrm>
          <a:prstGeom prst="rect">
            <a:avLst/>
          </a:prstGeom>
        </p:spPr>
      </p:pic>
      <p:pic>
        <p:nvPicPr>
          <p:cNvPr id="17" name="Picture 5" descr="DSCN1965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554961" y="4933960"/>
            <a:ext cx="2357463" cy="176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14372" y="3214662"/>
            <a:ext cx="3143200" cy="3643338"/>
            <a:chOff x="1495909" y="2871237"/>
            <a:chExt cx="3143200" cy="3643338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001" b="34911"/>
            <a:stretch>
              <a:fillRect/>
            </a:stretch>
          </p:blipFill>
          <p:spPr bwMode="auto">
            <a:xfrm>
              <a:off x="1495909" y="2871237"/>
              <a:ext cx="3143200" cy="364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9"/>
            <p:cNvSpPr txBox="1">
              <a:spLocks noChangeArrowheads="1"/>
            </p:cNvSpPr>
            <p:nvPr/>
          </p:nvSpPr>
          <p:spPr bwMode="auto">
            <a:xfrm>
              <a:off x="2975301" y="4643447"/>
              <a:ext cx="157568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dirty="0">
                  <a:latin typeface="Verdana" pitchFamily="34" charset="0"/>
                </a:rPr>
                <a:t>Herramientas</a:t>
              </a:r>
              <a:endParaRPr lang="es-ES_tradnl" sz="2000" dirty="0">
                <a:latin typeface="Verdana" pitchFamily="34" charset="0"/>
              </a:endParaRP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y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tecnologías</a:t>
              </a:r>
              <a:endParaRPr lang="es-ES" sz="1600" dirty="0">
                <a:latin typeface="Verdana" pitchFamily="34" charset="0"/>
              </a:endParaRPr>
            </a:p>
          </p:txBody>
        </p:sp>
      </p:grp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660614" y="5939262"/>
            <a:ext cx="4320480" cy="11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r"/>
            <a:r>
              <a:rPr lang="es-ES" sz="3200" b="1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Ecotecnologías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algn="r"/>
            <a:r>
              <a:rPr lang="es-ES" sz="105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r"/>
            <a:endParaRPr lang="es-E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2550198"/>
            <a:ext cx="3571860" cy="4286280"/>
            <a:chOff x="0" y="2550198"/>
            <a:chExt cx="3571860" cy="4286280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500" b="23425"/>
            <a:stretch>
              <a:fillRect/>
            </a:stretch>
          </p:blipFill>
          <p:spPr bwMode="auto">
            <a:xfrm>
              <a:off x="0" y="2550198"/>
              <a:ext cx="3571860" cy="42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9"/>
            <p:cNvSpPr txBox="1">
              <a:spLocks noChangeArrowheads="1"/>
            </p:cNvSpPr>
            <p:nvPr/>
          </p:nvSpPr>
          <p:spPr bwMode="auto">
            <a:xfrm>
              <a:off x="2023482" y="4431412"/>
              <a:ext cx="1401409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400" dirty="0">
                  <a:latin typeface="Verdana" pitchFamily="34" charset="0"/>
                </a:rPr>
                <a:t>Herramientas</a:t>
              </a:r>
            </a:p>
            <a:p>
              <a:pPr algn="ctr"/>
              <a:r>
                <a:rPr lang="es-ES_tradnl" sz="1400" dirty="0">
                  <a:latin typeface="Verdana" pitchFamily="34" charset="0"/>
                </a:rPr>
                <a:t>y</a:t>
              </a:r>
            </a:p>
            <a:p>
              <a:pPr algn="ctr"/>
              <a:r>
                <a:rPr lang="es-ES_tradnl" sz="1400" dirty="0">
                  <a:latin typeface="Verdana" pitchFamily="34" charset="0"/>
                </a:rPr>
                <a:t>tecnologías</a:t>
              </a:r>
              <a:endParaRPr lang="es-ES" sz="1400" dirty="0">
                <a:latin typeface="Verdana" pitchFamily="34" charset="0"/>
              </a:endParaRPr>
            </a:p>
          </p:txBody>
        </p:sp>
      </p:grpSp>
      <p:pic>
        <p:nvPicPr>
          <p:cNvPr id="11" name="Picture 7" descr="P10206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00381" y="223739"/>
            <a:ext cx="2142277" cy="285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988" y="2528784"/>
            <a:ext cx="6212676" cy="41417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60" y="217438"/>
            <a:ext cx="3343252" cy="2228834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464302" y="890133"/>
            <a:ext cx="50040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800000"/>
                </a:solidFill>
                <a:latin typeface="Segoe Print" panose="02000600000000000000" pitchFamily="2" charset="0"/>
              </a:rPr>
              <a:t>Producción de electricidad</a:t>
            </a:r>
          </a:p>
          <a:p>
            <a:pPr algn="ctr"/>
            <a:r>
              <a:rPr lang="es-ES" sz="2800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Gasificando carbón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096000" y="189942"/>
            <a:ext cx="4320480" cy="11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r"/>
            <a:r>
              <a:rPr lang="es-ES" sz="3200" b="1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Ecotecnologías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algn="r"/>
            <a:r>
              <a:rPr lang="es-ES" sz="105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r"/>
            <a:endParaRPr lang="es-E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ermaculture_princ_imag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01" b="34911"/>
          <a:stretch>
            <a:fillRect/>
          </a:stretch>
        </p:blipFill>
        <p:spPr bwMode="auto">
          <a:xfrm>
            <a:off x="-19072" y="3214662"/>
            <a:ext cx="31432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539870" y="5036331"/>
            <a:ext cx="17467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Verdana" pitchFamily="34" charset="0"/>
              </a:rPr>
              <a:t>Herramientas</a:t>
            </a:r>
          </a:p>
          <a:p>
            <a:pPr algn="ctr"/>
            <a:r>
              <a:rPr lang="es-ES_tradnl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dirty="0">
                <a:latin typeface="Verdana" pitchFamily="34" charset="0"/>
              </a:rPr>
              <a:t>tecnologías</a:t>
            </a:r>
            <a:endParaRPr lang="es-ES" dirty="0">
              <a:latin typeface="Verdana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39416" y="441431"/>
            <a:ext cx="4752528" cy="185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r"/>
            <a:r>
              <a:rPr lang="es-ES" sz="3200" b="1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Ecotecnologías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algn="r"/>
            <a:r>
              <a:rPr lang="es-ES" sz="105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</a:p>
          <a:p>
            <a:pPr algn="r"/>
            <a:r>
              <a:rPr lang="es-ES" sz="2400" dirty="0">
                <a:latin typeface="Segoe Print" panose="02000600000000000000" pitchFamily="2" charset="0"/>
              </a:rPr>
              <a:t>Sanitario </a:t>
            </a:r>
            <a:r>
              <a:rPr lang="es-ES" sz="2400" dirty="0" err="1">
                <a:latin typeface="Segoe Print" panose="02000600000000000000" pitchFamily="2" charset="0"/>
              </a:rPr>
              <a:t>compostero</a:t>
            </a:r>
            <a:endParaRPr lang="es-ES" sz="2400" dirty="0">
              <a:latin typeface="Segoe Print" panose="02000600000000000000" pitchFamily="2" charset="0"/>
            </a:endParaRPr>
          </a:p>
          <a:p>
            <a:pPr algn="r"/>
            <a:r>
              <a:rPr lang="es-ES" sz="2400" dirty="0">
                <a:latin typeface="Segoe Print" panose="02000600000000000000" pitchFamily="2" charset="0"/>
              </a:rPr>
              <a:t>de doble cámara</a:t>
            </a:r>
          </a:p>
          <a:p>
            <a:pPr algn="r"/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260648"/>
            <a:ext cx="5847536" cy="64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4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6 Grupo"/>
          <p:cNvGrpSpPr/>
          <p:nvPr/>
        </p:nvGrpSpPr>
        <p:grpSpPr>
          <a:xfrm>
            <a:off x="104339" y="4797152"/>
            <a:ext cx="1656184" cy="1619511"/>
            <a:chOff x="7164288" y="4797152"/>
            <a:chExt cx="1979712" cy="2060848"/>
          </a:xfrm>
        </p:grpSpPr>
        <p:sp>
          <p:nvSpPr>
            <p:cNvPr id="3" name="25 Rectángulo"/>
            <p:cNvSpPr/>
            <p:nvPr/>
          </p:nvSpPr>
          <p:spPr>
            <a:xfrm>
              <a:off x="7164288" y="4797152"/>
              <a:ext cx="1979712" cy="206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4" name="6 Imagen" descr="logo las cañadas COOPERATIVA.jpg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308304" y="4941168"/>
              <a:ext cx="1835696" cy="1835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27 CuadroTexto"/>
          <p:cNvSpPr txBox="1">
            <a:spLocks noChangeArrowheads="1"/>
          </p:cNvSpPr>
          <p:nvPr/>
        </p:nvSpPr>
        <p:spPr bwMode="auto">
          <a:xfrm>
            <a:off x="240631" y="674359"/>
            <a:ext cx="2376264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2400" b="1" dirty="0">
                <a:latin typeface="Segoe Print" panose="02000600000000000000" pitchFamily="2" charset="0"/>
              </a:rPr>
              <a:t>Cooperativa Las Cañadas, 2021</a:t>
            </a:r>
          </a:p>
          <a:p>
            <a:pPr>
              <a:defRPr/>
            </a:pPr>
            <a:endParaRPr lang="es-MX" sz="2400" b="1" dirty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es-MX" sz="2400" b="1" dirty="0">
                <a:latin typeface="Segoe Print" panose="02000600000000000000" pitchFamily="2" charset="0"/>
              </a:rPr>
              <a:t>24 socixs</a:t>
            </a:r>
          </a:p>
          <a:p>
            <a:pPr>
              <a:defRPr/>
            </a:pPr>
            <a:r>
              <a:rPr lang="es-MX" sz="2400" b="1" dirty="0">
                <a:latin typeface="Segoe Print" panose="02000600000000000000" pitchFamily="2" charset="0"/>
              </a:rPr>
              <a:t>4 personas aspirantes a socios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634" y="260648"/>
            <a:ext cx="9234022" cy="615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380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-12939"/>
            <a:ext cx="85725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31504" y="260648"/>
            <a:ext cx="3816424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r>
              <a:rPr lang="es-ES" sz="3200" b="1" dirty="0">
                <a:latin typeface="Segoe Print" panose="02000600000000000000" pitchFamily="2" charset="0"/>
              </a:rPr>
              <a:t>El flujo de los nutrientes</a:t>
            </a:r>
          </a:p>
          <a:p>
            <a:r>
              <a:rPr lang="es-ES" sz="3200" b="1" dirty="0">
                <a:latin typeface="Segoe Print" panose="02000600000000000000" pitchFamily="2" charset="0"/>
              </a:rPr>
              <a:t> humanos</a:t>
            </a:r>
            <a:endParaRPr lang="es-ES" sz="2400" dirty="0">
              <a:latin typeface="Segoe Print" panose="02000600000000000000" pitchFamily="2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22318" y="908720"/>
            <a:ext cx="143177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Ciclo</a:t>
            </a:r>
            <a:endParaRPr lang="es-ES" sz="2000" dirty="0">
              <a:latin typeface="Segoe Print" panose="02000600000000000000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71464" y="5355213"/>
            <a:ext cx="3132348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Flujo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contínuo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Minas-mar</a:t>
            </a:r>
            <a:endParaRPr lang="es-ES" sz="2000" dirty="0">
              <a:latin typeface="Segoe Print" panose="02000600000000000000" pitchFamily="2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50178" y="4988113"/>
            <a:ext cx="171980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endParaRPr lang="es-ES" sz="20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785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3284984"/>
            <a:ext cx="3051544" cy="3584426"/>
            <a:chOff x="1524000" y="2571720"/>
            <a:chExt cx="3816898" cy="4286280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500" b="23425"/>
            <a:stretch>
              <a:fillRect/>
            </a:stretch>
          </p:blipFill>
          <p:spPr bwMode="auto">
            <a:xfrm>
              <a:off x="1524000" y="2571720"/>
              <a:ext cx="3571860" cy="42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9"/>
            <p:cNvSpPr txBox="1">
              <a:spLocks noChangeArrowheads="1"/>
            </p:cNvSpPr>
            <p:nvPr/>
          </p:nvSpPr>
          <p:spPr bwMode="auto">
            <a:xfrm>
              <a:off x="3594138" y="4251184"/>
              <a:ext cx="17467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dirty="0">
                  <a:latin typeface="Verdana" pitchFamily="34" charset="0"/>
                </a:rPr>
                <a:t>Herramientas</a:t>
              </a:r>
            </a:p>
            <a:p>
              <a:pPr algn="ctr"/>
              <a:r>
                <a:rPr lang="es-ES_tradnl" dirty="0">
                  <a:latin typeface="Verdana" pitchFamily="34" charset="0"/>
                </a:rPr>
                <a:t>y</a:t>
              </a:r>
            </a:p>
            <a:p>
              <a:pPr algn="ctr"/>
              <a:r>
                <a:rPr lang="es-ES_tradnl" dirty="0">
                  <a:latin typeface="Verdana" pitchFamily="34" charset="0"/>
                </a:rPr>
                <a:t>tecnologías</a:t>
              </a:r>
              <a:endParaRPr lang="es-ES" dirty="0">
                <a:latin typeface="Verdana" pitchFamily="34" charset="0"/>
              </a:endParaRP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67608" y="104281"/>
            <a:ext cx="90483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r"/>
            <a:r>
              <a:rPr lang="es-ES" sz="3200" b="1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Ecotecnologías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</a:p>
          <a:p>
            <a:pPr algn="r"/>
            <a:r>
              <a:rPr lang="es-ES" sz="2400" dirty="0">
                <a:solidFill>
                  <a:schemeClr val="tx1"/>
                </a:solidFill>
                <a:latin typeface="Segoe Print" panose="02000600000000000000" pitchFamily="2" charset="0"/>
              </a:rPr>
              <a:t>Arietes hidráulicos</a:t>
            </a:r>
          </a:p>
        </p:txBody>
      </p:sp>
      <p:pic>
        <p:nvPicPr>
          <p:cNvPr id="13" name="Ariete hidrauli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7623" y="1268760"/>
            <a:ext cx="8801817" cy="49510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36" y="104281"/>
            <a:ext cx="2932208" cy="2404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3284984"/>
            <a:ext cx="3051544" cy="3584426"/>
            <a:chOff x="1524000" y="2571720"/>
            <a:chExt cx="3816898" cy="4286280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500" b="23425"/>
            <a:stretch>
              <a:fillRect/>
            </a:stretch>
          </p:blipFill>
          <p:spPr bwMode="auto">
            <a:xfrm>
              <a:off x="1524000" y="2571720"/>
              <a:ext cx="3571860" cy="42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9"/>
            <p:cNvSpPr txBox="1">
              <a:spLocks noChangeArrowheads="1"/>
            </p:cNvSpPr>
            <p:nvPr/>
          </p:nvSpPr>
          <p:spPr bwMode="auto">
            <a:xfrm>
              <a:off x="3594138" y="4251184"/>
              <a:ext cx="17467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dirty="0">
                  <a:latin typeface="Verdana" pitchFamily="34" charset="0"/>
                </a:rPr>
                <a:t>Herramientas</a:t>
              </a:r>
            </a:p>
            <a:p>
              <a:pPr algn="ctr"/>
              <a:r>
                <a:rPr lang="es-ES_tradnl" dirty="0">
                  <a:latin typeface="Verdana" pitchFamily="34" charset="0"/>
                </a:rPr>
                <a:t>y</a:t>
              </a:r>
            </a:p>
            <a:p>
              <a:pPr algn="ctr"/>
              <a:r>
                <a:rPr lang="es-ES_tradnl" dirty="0">
                  <a:latin typeface="Verdana" pitchFamily="34" charset="0"/>
                </a:rPr>
                <a:t>tecnologías</a:t>
              </a:r>
              <a:endParaRPr lang="es-ES" dirty="0">
                <a:latin typeface="Verdana" pitchFamily="34" charset="0"/>
              </a:endParaRPr>
            </a:p>
          </p:txBody>
        </p:sp>
      </p:grpSp>
      <p:pic>
        <p:nvPicPr>
          <p:cNvPr id="20" name="Picture 8" descr="DSCN403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671" y="476672"/>
            <a:ext cx="3420418" cy="256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DSCN195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81950" y="1226938"/>
            <a:ext cx="4190909" cy="55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E:\DCIM\101NIKON\DSCN7007.JPG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/>
          <a:stretch>
            <a:fillRect/>
          </a:stretch>
        </p:blipFill>
        <p:spPr bwMode="auto">
          <a:xfrm>
            <a:off x="3544933" y="1252635"/>
            <a:ext cx="4172068" cy="556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67608" y="104281"/>
            <a:ext cx="90483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r"/>
            <a:r>
              <a:rPr lang="es-ES" sz="3200" b="1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Ecotecnologías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</a:p>
          <a:p>
            <a:pPr algn="r"/>
            <a:r>
              <a:rPr lang="es-ES" sz="2400" dirty="0">
                <a:solidFill>
                  <a:schemeClr val="tx1"/>
                </a:solidFill>
                <a:latin typeface="Segoe Print" panose="02000600000000000000" pitchFamily="2" charset="0"/>
              </a:rPr>
              <a:t>Estufas y hornos ahorradores de leña</a:t>
            </a:r>
          </a:p>
        </p:txBody>
      </p:sp>
    </p:spTree>
    <p:extLst>
      <p:ext uri="{BB962C8B-B14F-4D97-AF65-F5344CB8AC3E}">
        <p14:creationId xmlns:p14="http://schemas.microsoft.com/office/powerpoint/2010/main" val="286149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6100" y="2576284"/>
            <a:ext cx="3571860" cy="4286280"/>
            <a:chOff x="1524000" y="2571720"/>
            <a:chExt cx="3571860" cy="4286280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500" b="23425"/>
            <a:stretch>
              <a:fillRect/>
            </a:stretch>
          </p:blipFill>
          <p:spPr bwMode="auto">
            <a:xfrm>
              <a:off x="1524000" y="2571720"/>
              <a:ext cx="3571860" cy="42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9"/>
            <p:cNvSpPr txBox="1">
              <a:spLocks noChangeArrowheads="1"/>
            </p:cNvSpPr>
            <p:nvPr/>
          </p:nvSpPr>
          <p:spPr bwMode="auto">
            <a:xfrm>
              <a:off x="3403930" y="4357695"/>
              <a:ext cx="157568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dirty="0">
                  <a:latin typeface="Verdana" pitchFamily="34" charset="0"/>
                </a:rPr>
                <a:t>Herramientas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y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tecnologías</a:t>
              </a:r>
              <a:endParaRPr lang="es-ES" sz="1600" dirty="0">
                <a:latin typeface="Verdana" pitchFamily="34" charset="0"/>
              </a:endParaRPr>
            </a:p>
          </p:txBody>
        </p:sp>
      </p:grpSp>
      <p:pic>
        <p:nvPicPr>
          <p:cNvPr id="2051" name="Picture 3" descr="F:\Fotografías\Fotografias\CENTRO AGROECOLÓGICO Las Cañadas\Taller de lácteos\Taller Lácteos\DSC0258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2986" y="188639"/>
            <a:ext cx="4908918" cy="3681689"/>
          </a:xfrm>
          <a:prstGeom prst="rect">
            <a:avLst/>
          </a:prstGeom>
          <a:noFill/>
        </p:spPr>
      </p:pic>
      <p:pic>
        <p:nvPicPr>
          <p:cNvPr id="5122" name="Picture 2" descr="C:\Users\omx\Pictures\1 FOTOGRAFIAS al 29 maryo 13\1 CENTRO AGROECOLÓGICO Las Cañadas\Taller de lácteos\Quesos\Fotos de Quesos\Queso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63952" y="2148663"/>
            <a:ext cx="5902922" cy="4427192"/>
          </a:xfrm>
          <a:prstGeom prst="rect">
            <a:avLst/>
          </a:prstGeom>
          <a:noFill/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951984" y="332656"/>
            <a:ext cx="5890389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Taller lácteos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2574371"/>
            <a:ext cx="3571860" cy="4286280"/>
            <a:chOff x="1524000" y="2571720"/>
            <a:chExt cx="3571860" cy="4286280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500" b="23425"/>
            <a:stretch>
              <a:fillRect/>
            </a:stretch>
          </p:blipFill>
          <p:spPr bwMode="auto">
            <a:xfrm>
              <a:off x="1524000" y="2571720"/>
              <a:ext cx="3571860" cy="42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9"/>
            <p:cNvSpPr txBox="1">
              <a:spLocks noChangeArrowheads="1"/>
            </p:cNvSpPr>
            <p:nvPr/>
          </p:nvSpPr>
          <p:spPr bwMode="auto">
            <a:xfrm>
              <a:off x="3403930" y="4357695"/>
              <a:ext cx="157568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dirty="0">
                  <a:latin typeface="Verdana" pitchFamily="34" charset="0"/>
                </a:rPr>
                <a:t>Herramientas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y</a:t>
              </a:r>
            </a:p>
            <a:p>
              <a:pPr algn="ctr"/>
              <a:r>
                <a:rPr lang="es-ES_tradnl" sz="1600" dirty="0">
                  <a:latin typeface="Verdana" pitchFamily="34" charset="0"/>
                </a:rPr>
                <a:t>tecnologías</a:t>
              </a:r>
              <a:endParaRPr lang="es-ES" sz="1600" dirty="0">
                <a:latin typeface="Verdana" pitchFamily="34" charset="0"/>
              </a:endParaRPr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679581" y="175370"/>
            <a:ext cx="90483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rgbClr val="800000"/>
                </a:solidFill>
                <a:latin typeface="Verdana" pitchFamily="34" charset="0"/>
              </a:defRPr>
            </a:lvl1pPr>
          </a:lstStyle>
          <a:p>
            <a:pPr algn="r"/>
            <a:r>
              <a:rPr lang="es-ES" sz="3200" b="1" dirty="0">
                <a:latin typeface="Segoe Print" panose="02000600000000000000" pitchFamily="2" charset="0"/>
              </a:rPr>
              <a:t>Módulo: </a:t>
            </a:r>
            <a:r>
              <a:rPr lang="es-ES" sz="3200" b="1" dirty="0" err="1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Ecotecnologías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</a:p>
          <a:p>
            <a:pPr algn="r"/>
            <a:r>
              <a:rPr lang="es-ES" sz="2400" dirty="0">
                <a:solidFill>
                  <a:schemeClr val="tx1"/>
                </a:solidFill>
                <a:latin typeface="Segoe Print" panose="02000600000000000000" pitchFamily="2" charset="0"/>
              </a:rPr>
              <a:t>Fabricación de tazas para sanitarios ecológicos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741" y="1460059"/>
            <a:ext cx="8067779" cy="53785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910" y="116632"/>
            <a:ext cx="386785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88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ermaculture_princ_imag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0" t="35735" b="15768"/>
          <a:stretch>
            <a:fillRect/>
          </a:stretch>
        </p:blipFill>
        <p:spPr bwMode="auto">
          <a:xfrm>
            <a:off x="0" y="0"/>
            <a:ext cx="357186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702196" y="1525543"/>
            <a:ext cx="13484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Verdana" pitchFamily="34" charset="0"/>
              </a:rPr>
              <a:t>Educación</a:t>
            </a:r>
          </a:p>
          <a:p>
            <a:pPr algn="ctr"/>
            <a:r>
              <a:rPr lang="es-ES_tradnl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dirty="0">
                <a:latin typeface="Verdana" pitchFamily="34" charset="0"/>
              </a:rPr>
              <a:t>cultura</a:t>
            </a:r>
            <a:endParaRPr lang="es-ES" dirty="0">
              <a:latin typeface="Verdana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769851" y="280092"/>
            <a:ext cx="5787208" cy="107721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Fondo de educación: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Talleres con niños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34" y="2794406"/>
            <a:ext cx="5438416" cy="36256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5" y="1525543"/>
            <a:ext cx="5834595" cy="43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448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ermaculture_princ_imag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0" t="35735" b="15768"/>
          <a:stretch>
            <a:fillRect/>
          </a:stretch>
        </p:blipFill>
        <p:spPr bwMode="auto">
          <a:xfrm>
            <a:off x="0" y="0"/>
            <a:ext cx="357186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702196" y="1525543"/>
            <a:ext cx="13484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Verdana" pitchFamily="34" charset="0"/>
              </a:rPr>
              <a:t>Educación</a:t>
            </a:r>
          </a:p>
          <a:p>
            <a:pPr algn="ctr"/>
            <a:r>
              <a:rPr lang="es-ES_tradnl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dirty="0">
                <a:latin typeface="Verdana" pitchFamily="34" charset="0"/>
              </a:rPr>
              <a:t>cultura</a:t>
            </a:r>
            <a:endParaRPr lang="es-ES" dirty="0">
              <a:latin typeface="Verdana" pitchFamily="34" charset="0"/>
            </a:endParaRPr>
          </a:p>
        </p:txBody>
      </p:sp>
      <p:pic>
        <p:nvPicPr>
          <p:cNvPr id="3074" name="Picture 2" descr="C:\Users\omx\Desktop\Fotos POR USAR Y ORGANIZAR 2012\Secundaria clases historia, nudos, biologia 2013\DSC0913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628" y="2714620"/>
            <a:ext cx="5176978" cy="3882732"/>
          </a:xfrm>
          <a:prstGeom prst="rect">
            <a:avLst/>
          </a:prstGeom>
          <a:noFill/>
        </p:spPr>
      </p:pic>
      <p:pic>
        <p:nvPicPr>
          <p:cNvPr id="3080" name="Picture 8" descr="C:\Users\omx\Desktop\Fotos POR USAR Y ORGANIZAR 2012\Secundaria Las Cañadas primer dia\DSC0883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01680" y="1916832"/>
            <a:ext cx="6240693" cy="4680520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935760" y="332656"/>
            <a:ext cx="7906613" cy="156966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Fondo de educación: </a:t>
            </a:r>
          </a:p>
          <a:p>
            <a:pPr algn="r"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Jardín de niños,</a:t>
            </a:r>
          </a:p>
          <a:p>
            <a:pPr algn="r"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Primaria y secundaria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476672"/>
            <a:ext cx="8014265" cy="60106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28199"/>
            <a:ext cx="3793123" cy="2528747"/>
          </a:xfrm>
          <a:prstGeom prst="rect">
            <a:avLst/>
          </a:prstGeom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-92432" y="5778091"/>
            <a:ext cx="3816424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Cursos</a:t>
            </a:r>
          </a:p>
        </p:txBody>
      </p:sp>
      <p:pic>
        <p:nvPicPr>
          <p:cNvPr id="9" name="Picture 8" descr="permaculture_princ_image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0" t="35735" b="15768"/>
          <a:stretch>
            <a:fillRect/>
          </a:stretch>
        </p:blipFill>
        <p:spPr bwMode="auto">
          <a:xfrm>
            <a:off x="-19388" y="-21979"/>
            <a:ext cx="357186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1724200" y="1523632"/>
            <a:ext cx="13484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Verdana" pitchFamily="34" charset="0"/>
              </a:rPr>
              <a:t>Educación</a:t>
            </a:r>
          </a:p>
          <a:p>
            <a:pPr algn="ctr"/>
            <a:r>
              <a:rPr lang="es-ES_tradnl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dirty="0">
                <a:latin typeface="Verdana" pitchFamily="34" charset="0"/>
              </a:rPr>
              <a:t>cultura</a:t>
            </a:r>
            <a:endParaRPr lang="es-ES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ermaculture_princ_imag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0" t="35735" b="15768"/>
          <a:stretch>
            <a:fillRect/>
          </a:stretch>
        </p:blipFill>
        <p:spPr bwMode="auto">
          <a:xfrm>
            <a:off x="-19388" y="-21979"/>
            <a:ext cx="357186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724200" y="1523632"/>
            <a:ext cx="13484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Verdana" pitchFamily="34" charset="0"/>
              </a:rPr>
              <a:t>Educación</a:t>
            </a:r>
          </a:p>
          <a:p>
            <a:pPr algn="ctr"/>
            <a:r>
              <a:rPr lang="es-ES_tradnl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dirty="0">
                <a:latin typeface="Verdana" pitchFamily="34" charset="0"/>
              </a:rPr>
              <a:t>cultura</a:t>
            </a:r>
            <a:endParaRPr lang="es-ES" dirty="0">
              <a:latin typeface="Verdana" pitchFamily="34" charset="0"/>
            </a:endParaRPr>
          </a:p>
        </p:txBody>
      </p:sp>
      <p:pic>
        <p:nvPicPr>
          <p:cNvPr id="4100" name="Picture 4" descr="C:\Users\omx\Desktop\Fotos POR USAR Y ORGANIZAR 2012\Aprendices 2013\100_507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99456" y="2870842"/>
            <a:ext cx="4976525" cy="3732393"/>
          </a:xfrm>
          <a:prstGeom prst="rect">
            <a:avLst/>
          </a:prstGeom>
          <a:noFill/>
        </p:spPr>
      </p:pic>
      <p:pic>
        <p:nvPicPr>
          <p:cNvPr id="4108" name="Picture 12" descr="C:\Users\omx\Desktop\Fotos POR USAR Y ORGANIZAR 2012\Aprendices 2013\IMG_127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504511" y="21445670"/>
            <a:ext cx="3177972" cy="4237453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139" y="249182"/>
            <a:ext cx="4765541" cy="6354053"/>
          </a:xfrm>
          <a:prstGeom prst="rect">
            <a:avLst/>
          </a:prstGeom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267335" y="796722"/>
            <a:ext cx="5408225" cy="107721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</a:p>
          <a:p>
            <a:pPr algn="r"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Aprendices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ermaculture_princ_imag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0" t="35735" b="15768"/>
          <a:stretch>
            <a:fillRect/>
          </a:stretch>
        </p:blipFill>
        <p:spPr bwMode="auto">
          <a:xfrm>
            <a:off x="-19388" y="-21979"/>
            <a:ext cx="357186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724200" y="1523632"/>
            <a:ext cx="13484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Verdana" pitchFamily="34" charset="0"/>
              </a:rPr>
              <a:t>Educación</a:t>
            </a:r>
          </a:p>
          <a:p>
            <a:pPr algn="ctr"/>
            <a:r>
              <a:rPr lang="es-ES_tradnl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dirty="0">
                <a:latin typeface="Verdana" pitchFamily="34" charset="0"/>
              </a:rPr>
              <a:t>cultura</a:t>
            </a:r>
            <a:endParaRPr lang="es-ES" dirty="0">
              <a:latin typeface="Verdana" pitchFamily="34" charset="0"/>
            </a:endParaRPr>
          </a:p>
        </p:txBody>
      </p:sp>
      <p:pic>
        <p:nvPicPr>
          <p:cNvPr id="4108" name="Picture 12" descr="C:\Users\omx\Desktop\Fotos POR USAR Y ORGANIZAR 2012\Aprendices 2013\IMG_127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504511" y="21445670"/>
            <a:ext cx="3177972" cy="4237453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07368" y="892961"/>
            <a:ext cx="6912768" cy="101566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Aprendices</a:t>
            </a:r>
          </a:p>
          <a:p>
            <a:pPr algn="r">
              <a:defRPr/>
            </a:pPr>
            <a:r>
              <a:rPr lang="es-ES" sz="2800" dirty="0">
                <a:latin typeface="+mj-lt"/>
              </a:rPr>
              <a:t>(3 semanas)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096" y="85344"/>
            <a:ext cx="4565904" cy="67726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92641"/>
            <a:ext cx="5688407" cy="383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45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072" y="548680"/>
            <a:ext cx="771872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824192" y="332656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800000"/>
                </a:solidFill>
                <a:latin typeface="Segoe Print" panose="02000600000000000000" pitchFamily="2" charset="0"/>
              </a:rPr>
              <a:t>Organización operativa de la cooperativa</a:t>
            </a:r>
          </a:p>
          <a:p>
            <a:endParaRPr lang="es-MX" sz="2400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r>
              <a:rPr lang="es-MX" sz="2400" dirty="0">
                <a:latin typeface="Segoe Print" panose="02000600000000000000" pitchFamily="2" charset="0"/>
              </a:rPr>
              <a:t>27 módulos</a:t>
            </a:r>
          </a:p>
        </p:txBody>
      </p:sp>
    </p:spTree>
    <p:extLst>
      <p:ext uri="{BB962C8B-B14F-4D97-AF65-F5344CB8AC3E}">
        <p14:creationId xmlns:p14="http://schemas.microsoft.com/office/powerpoint/2010/main" val="4296573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ermaculture_princ_imag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0" t="35735" b="15768"/>
          <a:stretch>
            <a:fillRect/>
          </a:stretch>
        </p:blipFill>
        <p:spPr bwMode="auto">
          <a:xfrm>
            <a:off x="-19388" y="-21979"/>
            <a:ext cx="357186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724200" y="1523632"/>
            <a:ext cx="13484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Verdana" pitchFamily="34" charset="0"/>
              </a:rPr>
              <a:t>Educación</a:t>
            </a:r>
          </a:p>
          <a:p>
            <a:pPr algn="ctr"/>
            <a:r>
              <a:rPr lang="es-ES_tradnl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dirty="0">
                <a:latin typeface="Verdana" pitchFamily="34" charset="0"/>
              </a:rPr>
              <a:t>cultura</a:t>
            </a:r>
            <a:endParaRPr lang="es-ES" dirty="0">
              <a:latin typeface="Verdana" pitchFamily="34" charset="0"/>
            </a:endParaRPr>
          </a:p>
        </p:txBody>
      </p:sp>
      <p:pic>
        <p:nvPicPr>
          <p:cNvPr id="4108" name="Picture 12" descr="C:\Users\omx\Desktop\Fotos POR USAR Y ORGANIZAR 2012\Aprendices 2013\IMG_127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504511" y="21445670"/>
            <a:ext cx="3177972" cy="4237453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79376" y="3161034"/>
            <a:ext cx="5408225" cy="107721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Formación intensiva </a:t>
            </a:r>
          </a:p>
          <a:p>
            <a:pPr algn="r"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en agroecología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-27523"/>
            <a:ext cx="5143500" cy="6858000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68533" y="4365104"/>
            <a:ext cx="5408225" cy="200054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4400" b="1" dirty="0">
                <a:solidFill>
                  <a:srgbClr val="800000"/>
                </a:solidFill>
                <a:latin typeface="Verdana" pitchFamily="34" charset="0"/>
              </a:rPr>
              <a:t>FIA</a:t>
            </a:r>
          </a:p>
          <a:p>
            <a:pPr algn="r">
              <a:defRPr/>
            </a:pPr>
            <a:r>
              <a:rPr lang="es-ES" sz="3200" dirty="0">
                <a:latin typeface="Verdana" pitchFamily="34" charset="0"/>
              </a:rPr>
              <a:t>5 semanas </a:t>
            </a:r>
          </a:p>
          <a:p>
            <a:pPr algn="r">
              <a:defRPr/>
            </a:pPr>
            <a:endParaRPr lang="es-ES" sz="4400" b="1" dirty="0">
              <a:solidFill>
                <a:srgbClr val="8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3793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omx\Desktop\Fotos POR USAR Y ORGANIZAR 2012\Aprendices 2013\IMG_127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504511" y="21445670"/>
            <a:ext cx="3177972" cy="4237453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19536" y="166051"/>
            <a:ext cx="9941233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Publicaciones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4" y="166051"/>
            <a:ext cx="2808312" cy="3536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80" y="1124744"/>
            <a:ext cx="2730984" cy="3536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008" y="2060848"/>
            <a:ext cx="2735162" cy="3536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336" y="2859592"/>
            <a:ext cx="2808312" cy="360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03564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ermaculture_princ_image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0" t="35735" b="1104"/>
          <a:stretch/>
        </p:blipFill>
        <p:spPr bwMode="auto">
          <a:xfrm>
            <a:off x="105330" y="-35907"/>
            <a:ext cx="3571860" cy="353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710133" y="1556792"/>
            <a:ext cx="13484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Verdana" pitchFamily="34" charset="0"/>
              </a:rPr>
              <a:t>Educación</a:t>
            </a:r>
          </a:p>
          <a:p>
            <a:pPr algn="ctr"/>
            <a:r>
              <a:rPr lang="es-ES_tradnl" dirty="0">
                <a:latin typeface="Verdana" pitchFamily="34" charset="0"/>
              </a:rPr>
              <a:t>y</a:t>
            </a:r>
          </a:p>
          <a:p>
            <a:pPr algn="ctr"/>
            <a:r>
              <a:rPr lang="es-ES_tradnl" dirty="0">
                <a:latin typeface="Verdana" pitchFamily="34" charset="0"/>
              </a:rPr>
              <a:t>cultura</a:t>
            </a:r>
            <a:endParaRPr lang="es-ES" dirty="0">
              <a:latin typeface="Verdana" pitchFamily="34" charset="0"/>
            </a:endParaRP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9941009" y="144850"/>
            <a:ext cx="2151383" cy="707886"/>
          </a:xfrm>
          <a:prstGeom prst="rect">
            <a:avLst/>
          </a:prstGeom>
          <a:solidFill>
            <a:srgbClr val="92D05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Fiesta de cosecha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8545" y="1081286"/>
            <a:ext cx="4513847" cy="5405108"/>
          </a:xfrm>
          <a:prstGeom prst="rect">
            <a:avLst/>
          </a:prstGeom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419852" y="498793"/>
            <a:ext cx="3816424" cy="646331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600" b="1" dirty="0">
                <a:solidFill>
                  <a:srgbClr val="800000"/>
                </a:solidFill>
                <a:latin typeface="Segoe Print" panose="02000600000000000000" pitchFamily="2" charset="0"/>
              </a:rPr>
              <a:t>Fiestas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047" y="3034424"/>
            <a:ext cx="5177955" cy="3451970"/>
          </a:xfrm>
          <a:prstGeom prst="rect">
            <a:avLst/>
          </a:prstGeom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4756322" y="1972290"/>
            <a:ext cx="2151383" cy="1015663"/>
          </a:xfrm>
          <a:prstGeom prst="rect">
            <a:avLst/>
          </a:prstGeom>
          <a:solidFill>
            <a:srgbClr val="92D05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2016</a:t>
            </a:r>
          </a:p>
          <a:p>
            <a:pPr algn="r"/>
            <a:r>
              <a:rPr lang="es-E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10 años de la Cooperativa!!!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0"/>
            <a:ext cx="3571860" cy="2714620"/>
            <a:chOff x="1535142" y="-21109"/>
            <a:chExt cx="3571860" cy="2714620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500" t="35735" b="15768"/>
            <a:stretch>
              <a:fillRect/>
            </a:stretch>
          </p:blipFill>
          <p:spPr bwMode="auto">
            <a:xfrm>
              <a:off x="1535142" y="-21109"/>
              <a:ext cx="3571860" cy="2714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>
              <a:off x="3261180" y="1636708"/>
              <a:ext cx="134844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dirty="0">
                  <a:latin typeface="Verdana" pitchFamily="34" charset="0"/>
                </a:rPr>
                <a:t>Educación</a:t>
              </a:r>
            </a:p>
            <a:p>
              <a:pPr algn="ctr"/>
              <a:r>
                <a:rPr lang="es-ES_tradnl" dirty="0">
                  <a:latin typeface="Verdana" pitchFamily="34" charset="0"/>
                </a:rPr>
                <a:t>y</a:t>
              </a:r>
            </a:p>
            <a:p>
              <a:pPr algn="ctr"/>
              <a:r>
                <a:rPr lang="es-ES_tradnl" dirty="0">
                  <a:latin typeface="Verdana" pitchFamily="34" charset="0"/>
                </a:rPr>
                <a:t>cultura</a:t>
              </a:r>
              <a:endParaRPr lang="es-ES" dirty="0">
                <a:latin typeface="Verdana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42" y="2718043"/>
            <a:ext cx="4558090" cy="3928892"/>
          </a:xfrm>
          <a:prstGeom prst="rect">
            <a:avLst/>
          </a:prstGeom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425370" y="148739"/>
            <a:ext cx="5686854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990033"/>
                </a:solidFill>
                <a:latin typeface="Segoe Print" panose="02000600000000000000" pitchFamily="2" charset="0"/>
              </a:rPr>
              <a:t>Compañía de teatro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14" t="22314" r="25391" b="33082"/>
          <a:stretch/>
        </p:blipFill>
        <p:spPr>
          <a:xfrm>
            <a:off x="4849718" y="2276872"/>
            <a:ext cx="7240773" cy="41173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718" y="1829453"/>
            <a:ext cx="7222946" cy="48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9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-1436082" y="175836"/>
            <a:ext cx="3571860" cy="2714620"/>
            <a:chOff x="1535142" y="-21109"/>
            <a:chExt cx="3571860" cy="2714620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500" t="35735" b="15768"/>
            <a:stretch>
              <a:fillRect/>
            </a:stretch>
          </p:blipFill>
          <p:spPr bwMode="auto">
            <a:xfrm>
              <a:off x="1535142" y="-21109"/>
              <a:ext cx="3571860" cy="2714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>
              <a:off x="3261180" y="1636708"/>
              <a:ext cx="134844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dirty="0">
                  <a:latin typeface="Verdana" pitchFamily="34" charset="0"/>
                </a:rPr>
                <a:t>Educación</a:t>
              </a:r>
            </a:p>
            <a:p>
              <a:pPr algn="ctr"/>
              <a:r>
                <a:rPr lang="es-ES_tradnl" dirty="0">
                  <a:latin typeface="Verdana" pitchFamily="34" charset="0"/>
                </a:rPr>
                <a:t>y</a:t>
              </a:r>
            </a:p>
            <a:p>
              <a:pPr algn="ctr"/>
              <a:r>
                <a:rPr lang="es-ES_tradnl" dirty="0">
                  <a:latin typeface="Verdana" pitchFamily="34" charset="0"/>
                </a:rPr>
                <a:t>cultura</a:t>
              </a:r>
              <a:endParaRPr lang="es-ES" dirty="0">
                <a:latin typeface="Verdana" pitchFamily="34" charset="0"/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33" y="1916832"/>
            <a:ext cx="3793767" cy="494116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8" y="720053"/>
            <a:ext cx="3957744" cy="51571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35" y="-96333"/>
            <a:ext cx="4564187" cy="5973578"/>
          </a:xfrm>
          <a:prstGeom prst="rect">
            <a:avLst/>
          </a:prstGeom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8112224" y="175836"/>
            <a:ext cx="3816424" cy="107721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Festival anual Las Cañadas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800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1799" y="-10157"/>
            <a:ext cx="4929182" cy="3286148"/>
            <a:chOff x="3667108" y="0"/>
            <a:chExt cx="4929182" cy="3286148"/>
          </a:xfrm>
        </p:grpSpPr>
        <p:pic>
          <p:nvPicPr>
            <p:cNvPr id="3" name="Picture 8" descr="permaculture_princ_image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50" t="40840" b="451"/>
            <a:stretch>
              <a:fillRect/>
            </a:stretch>
          </p:blipFill>
          <p:spPr bwMode="auto">
            <a:xfrm>
              <a:off x="3667108" y="0"/>
              <a:ext cx="4929182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5059586" y="2071679"/>
              <a:ext cx="139653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400" dirty="0">
                  <a:latin typeface="Verdana" pitchFamily="34" charset="0"/>
                </a:rPr>
                <a:t>Salud </a:t>
              </a:r>
            </a:p>
            <a:p>
              <a:pPr algn="ctr"/>
              <a:r>
                <a:rPr lang="es-ES_tradnl" sz="1400" dirty="0">
                  <a:latin typeface="Verdana" pitchFamily="34" charset="0"/>
                </a:rPr>
                <a:t>y </a:t>
              </a:r>
            </a:p>
            <a:p>
              <a:pPr algn="ctr"/>
              <a:r>
                <a:rPr lang="es-ES_tradnl" sz="1400" dirty="0">
                  <a:latin typeface="Verdana" pitchFamily="34" charset="0"/>
                </a:rPr>
                <a:t>espiritualidad</a:t>
              </a:r>
              <a:endParaRPr lang="es-ES" sz="1400" dirty="0">
                <a:latin typeface="Verdana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3284459"/>
            <a:ext cx="4321249" cy="32409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598" y="58748"/>
            <a:ext cx="4565904" cy="6772656"/>
          </a:xfrm>
          <a:prstGeom prst="rect">
            <a:avLst/>
          </a:prstGeom>
        </p:spPr>
      </p:pic>
      <p:pic>
        <p:nvPicPr>
          <p:cNvPr id="1026" name="Picture 2" descr="E:\DCIM\100D3100\DSC_042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09141" y="2430854"/>
            <a:ext cx="3035077" cy="2023385"/>
          </a:xfrm>
          <a:prstGeom prst="rect">
            <a:avLst/>
          </a:prstGeom>
          <a:noFill/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429149" y="221486"/>
            <a:ext cx="3816424" cy="107721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Salud y</a:t>
            </a:r>
          </a:p>
          <a:p>
            <a:pPr algn="r">
              <a:defRPr/>
            </a:pPr>
            <a:r>
              <a:rPr lang="es-ES" sz="3200" b="1" dirty="0" err="1">
                <a:solidFill>
                  <a:srgbClr val="800000"/>
                </a:solidFill>
                <a:latin typeface="Segoe Print" panose="02000600000000000000" pitchFamily="2" charset="0"/>
              </a:rPr>
              <a:t>espiritualitdad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824192" y="5733256"/>
            <a:ext cx="3816424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Ceremonias</a:t>
            </a: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5838418" y="4348599"/>
            <a:ext cx="2151383" cy="707886"/>
          </a:xfrm>
          <a:prstGeom prst="rect">
            <a:avLst/>
          </a:prstGeom>
          <a:solidFill>
            <a:srgbClr val="92D05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Temazcal de primavera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271596" y="0"/>
            <a:ext cx="4929182" cy="3286148"/>
            <a:chOff x="3293263" y="0"/>
            <a:chExt cx="4929182" cy="3286148"/>
          </a:xfrm>
        </p:grpSpPr>
        <p:pic>
          <p:nvPicPr>
            <p:cNvPr id="12" name="Picture 8" descr="permaculture_princ_image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50" t="40840" b="451"/>
            <a:stretch>
              <a:fillRect/>
            </a:stretch>
          </p:blipFill>
          <p:spPr bwMode="auto">
            <a:xfrm>
              <a:off x="3293263" y="0"/>
              <a:ext cx="4929182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4675177" y="2132856"/>
              <a:ext cx="139653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400" dirty="0">
                  <a:latin typeface="Verdana" pitchFamily="34" charset="0"/>
                </a:rPr>
                <a:t>Salud </a:t>
              </a:r>
            </a:p>
            <a:p>
              <a:pPr algn="ctr"/>
              <a:r>
                <a:rPr lang="es-ES_tradnl" sz="1400" dirty="0">
                  <a:latin typeface="Verdana" pitchFamily="34" charset="0"/>
                </a:rPr>
                <a:t>y </a:t>
              </a:r>
            </a:p>
            <a:p>
              <a:pPr algn="ctr"/>
              <a:r>
                <a:rPr lang="es-ES_tradnl" sz="1400" dirty="0">
                  <a:latin typeface="Verdana" pitchFamily="34" charset="0"/>
                </a:rPr>
                <a:t>espiritualidad</a:t>
              </a:r>
              <a:endParaRPr lang="es-ES" sz="1400" dirty="0">
                <a:latin typeface="Verdana" pitchFamily="34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738" y="290786"/>
            <a:ext cx="6086719" cy="40578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3170090"/>
            <a:ext cx="5429372" cy="36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482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0"/>
            <a:ext cx="4929182" cy="3286148"/>
            <a:chOff x="3667108" y="35948"/>
            <a:chExt cx="4929182" cy="3286148"/>
          </a:xfrm>
        </p:grpSpPr>
        <p:pic>
          <p:nvPicPr>
            <p:cNvPr id="9" name="Picture 8" descr="permaculture_princ_image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50" t="40840" b="451"/>
            <a:stretch>
              <a:fillRect/>
            </a:stretch>
          </p:blipFill>
          <p:spPr bwMode="auto">
            <a:xfrm>
              <a:off x="3667108" y="35948"/>
              <a:ext cx="4929182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5059586" y="2107627"/>
              <a:ext cx="139653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400" dirty="0">
                  <a:latin typeface="Verdana" pitchFamily="34" charset="0"/>
                </a:rPr>
                <a:t>Salud </a:t>
              </a:r>
            </a:p>
            <a:p>
              <a:pPr algn="ctr"/>
              <a:r>
                <a:rPr lang="es-ES_tradnl" sz="1400" dirty="0">
                  <a:latin typeface="Verdana" pitchFamily="34" charset="0"/>
                </a:rPr>
                <a:t>y </a:t>
              </a:r>
            </a:p>
            <a:p>
              <a:pPr algn="ctr"/>
              <a:r>
                <a:rPr lang="es-ES_tradnl" sz="1400" dirty="0">
                  <a:latin typeface="Verdana" pitchFamily="34" charset="0"/>
                </a:rPr>
                <a:t>espiritualidad</a:t>
              </a:r>
              <a:endParaRPr lang="es-ES" sz="1400" dirty="0">
                <a:latin typeface="Verdana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896200" y="254534"/>
            <a:ext cx="3816424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Módulo: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Cocina</a:t>
            </a:r>
          </a:p>
        </p:txBody>
      </p:sp>
      <p:pic>
        <p:nvPicPr>
          <p:cNvPr id="12" name="Picture 3" descr="C:\Users\omx\Pictures\1 FOTOGRAFIAS al 29 maryo 13\COCINA\Yuca cocina\DSC0262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3352" y="4083895"/>
            <a:ext cx="3397152" cy="2547864"/>
          </a:xfrm>
          <a:prstGeom prst="rect">
            <a:avLst/>
          </a:prstGeom>
          <a:noFill/>
        </p:spPr>
      </p:pic>
      <p:pic>
        <p:nvPicPr>
          <p:cNvPr id="13" name="Picture 2" descr="C:\Users\omx\Pictures\1 FOTOGRAFIAS al 29 maryo 13\COCINA\Bambu cocina\DSC0170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35759" y="4083895"/>
            <a:ext cx="3397153" cy="2547864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670" y="4083895"/>
            <a:ext cx="3821796" cy="25478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517" y="508815"/>
            <a:ext cx="4167636" cy="31257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518" y="1270578"/>
            <a:ext cx="3357948" cy="25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493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nacoop.coop/public/img/escu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480" y="5197254"/>
            <a:ext cx="2476133" cy="15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permaculture_princ_image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32" t="33182" r="42500" b="413"/>
          <a:stretch/>
        </p:blipFill>
        <p:spPr bwMode="auto">
          <a:xfrm>
            <a:off x="8916144" y="-5110"/>
            <a:ext cx="3275856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9387714" y="2132856"/>
            <a:ext cx="1253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1600" dirty="0">
                <a:latin typeface="Verdana" pitchFamily="34" charset="0"/>
              </a:rPr>
              <a:t>Economía </a:t>
            </a:r>
          </a:p>
          <a:p>
            <a:pPr algn="ctr"/>
            <a:r>
              <a:rPr lang="es-ES_tradnl" sz="1600" dirty="0">
                <a:latin typeface="Verdana" pitchFamily="34" charset="0"/>
              </a:rPr>
              <a:t>y finanzas</a:t>
            </a:r>
            <a:endParaRPr lang="es-ES" sz="1600" dirty="0">
              <a:latin typeface="Verdana" pitchFamily="34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7680176" y="3270547"/>
            <a:ext cx="374441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000" dirty="0"/>
              <a:t>Tratamos de practicar constantemente los valores del </a:t>
            </a:r>
            <a:r>
              <a:rPr lang="es-MX" sz="2000" b="1" dirty="0"/>
              <a:t>cooperativismo</a:t>
            </a:r>
            <a:r>
              <a:rPr lang="es-MX" sz="2000" dirty="0"/>
              <a:t>:</a:t>
            </a:r>
          </a:p>
          <a:p>
            <a:endParaRPr lang="es-MX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800000"/>
                </a:solidFill>
              </a:rPr>
              <a:t>Ayuda mutua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2060"/>
                </a:solidFill>
              </a:rPr>
              <a:t>Responsabilidad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800000"/>
                </a:solidFill>
              </a:rPr>
              <a:t>Democracia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2060"/>
                </a:solidFill>
              </a:rPr>
              <a:t>Igualdad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800000"/>
                </a:solidFill>
              </a:rPr>
              <a:t>Equidad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2060"/>
                </a:solidFill>
              </a:rPr>
              <a:t>Solidaridad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5" y="540135"/>
            <a:ext cx="6727676" cy="4485117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54302" y="5660404"/>
            <a:ext cx="4476615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Economía y finanzas</a:t>
            </a:r>
          </a:p>
        </p:txBody>
      </p:sp>
    </p:spTree>
    <p:extLst>
      <p:ext uri="{BB962C8B-B14F-4D97-AF65-F5344CB8AC3E}">
        <p14:creationId xmlns:p14="http://schemas.microsoft.com/office/powerpoint/2010/main" val="4855332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ermaculture_princ_imag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0" t="11486" r="42500" b="43845"/>
          <a:stretch>
            <a:fillRect/>
          </a:stretch>
        </p:blipFill>
        <p:spPr bwMode="auto">
          <a:xfrm>
            <a:off x="8793959" y="4357694"/>
            <a:ext cx="3357586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940199" y="5010378"/>
            <a:ext cx="17075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2000" dirty="0">
                <a:latin typeface="Verdana" pitchFamily="34" charset="0"/>
              </a:rPr>
              <a:t>Tenencia de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 la tierra 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y gobierno </a:t>
            </a:r>
          </a:p>
          <a:p>
            <a:pPr algn="ctr"/>
            <a:r>
              <a:rPr lang="es-ES_tradnl" sz="2000" dirty="0">
                <a:latin typeface="Verdana" pitchFamily="34" charset="0"/>
              </a:rPr>
              <a:t>comunitario</a:t>
            </a:r>
            <a:endParaRPr lang="es-ES" sz="2000" dirty="0">
              <a:latin typeface="Verdana" pitchFamily="34" charset="0"/>
            </a:endParaRPr>
          </a:p>
        </p:txBody>
      </p:sp>
      <p:pic>
        <p:nvPicPr>
          <p:cNvPr id="19" name="Picture 13" descr="DSCN248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6272" y="111901"/>
            <a:ext cx="2913278" cy="388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 descr="DSCN447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97660" y="455169"/>
            <a:ext cx="3418554" cy="256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 descr="DSCN497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80176" y="840650"/>
            <a:ext cx="4251801" cy="319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0" descr="DSCN008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74600" y="3492498"/>
            <a:ext cx="3785497" cy="284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-68637" y="4653136"/>
            <a:ext cx="3908182" cy="193899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sz="2400" dirty="0">
                <a:solidFill>
                  <a:srgbClr val="663300"/>
                </a:solidFill>
                <a:latin typeface="Verdana" pitchFamily="34" charset="0"/>
              </a:rPr>
              <a:t>Buscando una forma de </a:t>
            </a:r>
            <a:r>
              <a:rPr lang="es-ES" sz="2400" b="1" dirty="0">
                <a:solidFill>
                  <a:srgbClr val="663300"/>
                </a:solidFill>
                <a:latin typeface="Verdana" pitchFamily="34" charset="0"/>
              </a:rPr>
              <a:t>tenencia colectiva </a:t>
            </a:r>
          </a:p>
          <a:p>
            <a:pPr algn="r">
              <a:defRPr/>
            </a:pPr>
            <a:r>
              <a:rPr lang="es-ES" sz="2400" dirty="0">
                <a:solidFill>
                  <a:srgbClr val="663300"/>
                </a:solidFill>
                <a:latin typeface="Verdana" pitchFamily="34" charset="0"/>
              </a:rPr>
              <a:t>de la tierra </a:t>
            </a:r>
          </a:p>
          <a:p>
            <a:pPr algn="r">
              <a:defRPr/>
            </a:pPr>
            <a:r>
              <a:rPr lang="es-ES" sz="2400" dirty="0">
                <a:solidFill>
                  <a:srgbClr val="663300"/>
                </a:solidFill>
                <a:latin typeface="Verdana" pitchFamily="34" charset="0"/>
              </a:rPr>
              <a:t>que no se pueda subdividir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err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160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becerro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"/>
          </a:blip>
          <a:srcRect/>
          <a:stretch>
            <a:fillRect/>
          </a:stretch>
        </p:blipFill>
        <p:spPr bwMode="auto">
          <a:xfrm>
            <a:off x="8832304" y="3501008"/>
            <a:ext cx="35941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 descr="vaca becerro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1606" y="4365104"/>
            <a:ext cx="29876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vaca simmental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95775" y="4757738"/>
            <a:ext cx="338455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1" descr="engorda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72264" y="332656"/>
            <a:ext cx="34925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37768" y="172970"/>
            <a:ext cx="6886822" cy="584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dirty="0">
                <a:latin typeface="Segoe Print" panose="02000600000000000000" pitchFamily="2" charset="0"/>
              </a:rPr>
              <a:t>Antecedentes</a:t>
            </a:r>
            <a:r>
              <a:rPr lang="es-E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Segoe Print" panose="02000600000000000000" pitchFamily="2" charset="0"/>
              </a:rPr>
              <a:t>: </a:t>
            </a:r>
            <a:r>
              <a:rPr lang="es-ES" sz="3200" dirty="0">
                <a:solidFill>
                  <a:srgbClr val="800000"/>
                </a:solidFill>
                <a:latin typeface="Segoe Print" panose="02000600000000000000" pitchFamily="2" charset="0"/>
              </a:rPr>
              <a:t>Rancho ganadero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yecto San Isid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06" y="5955449"/>
            <a:ext cx="6942690" cy="9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84" y="4707879"/>
            <a:ext cx="3887212" cy="8638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649" y="1350514"/>
            <a:ext cx="1643093" cy="1694440"/>
          </a:xfrm>
          <a:prstGeom prst="rect">
            <a:avLst/>
          </a:prstGeom>
        </p:spPr>
      </p:pic>
      <p:pic>
        <p:nvPicPr>
          <p:cNvPr id="1028" name="Picture 4" descr="https://scontent-atl3-1.xx.fbcdn.net/v/t1.0-9/305341_126890747422195_2038422651_n.jpg?oh=ba15b7ec4b7acddd31149f899722fb36&amp;oe=58691C6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04" y="3140554"/>
            <a:ext cx="1866807" cy="15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3599" y="115907"/>
            <a:ext cx="1226159" cy="1944941"/>
          </a:xfrm>
          <a:prstGeom prst="rect">
            <a:avLst/>
          </a:prstGeom>
        </p:spPr>
      </p:pic>
      <p:pic>
        <p:nvPicPr>
          <p:cNvPr id="1032" name="Picture 8" descr="Resultado de imagen para ecopol biointensiv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5" y="93093"/>
            <a:ext cx="3120608" cy="9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la coperach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6768" y="5571704"/>
            <a:ext cx="3315332" cy="10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427" y="5248538"/>
            <a:ext cx="2063289" cy="646331"/>
          </a:xfrm>
          <a:prstGeom prst="rect">
            <a:avLst/>
          </a:prstGeom>
        </p:spPr>
      </p:pic>
      <p:pic>
        <p:nvPicPr>
          <p:cNvPr id="8" name="729D8AB9-8F22-42A9-B5A3-DEF0725A45F9" descr="93F5342B-EEF4-4F80-9AF9-E0EB9168F31F@Belkin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881" y="116897"/>
            <a:ext cx="3180495" cy="74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750" y="5326951"/>
            <a:ext cx="1466018" cy="13962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942" y="2729572"/>
            <a:ext cx="1854113" cy="12484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426" y="1149808"/>
            <a:ext cx="1397296" cy="13972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001996" y="4185287"/>
            <a:ext cx="2805207" cy="62512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4571" y="1157360"/>
            <a:ext cx="3528392" cy="129614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364" y="4087480"/>
            <a:ext cx="2738480" cy="118667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722" y="4646732"/>
            <a:ext cx="1928802" cy="74904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582" y="2802095"/>
            <a:ext cx="1185026" cy="18308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830" y="13667"/>
            <a:ext cx="2486298" cy="116131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128" y="991373"/>
            <a:ext cx="1415690" cy="1415690"/>
          </a:xfrm>
          <a:prstGeom prst="rect">
            <a:avLst/>
          </a:prstGeom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499597"/>
              </p:ext>
            </p:extLst>
          </p:nvPr>
        </p:nvGraphicFramePr>
        <p:xfrm>
          <a:off x="92075" y="92075"/>
          <a:ext cx="108108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Objeto empaquetador del shell" showAsIcon="1" r:id="rId22" imgW="1081080" imgH="417600" progId="Package">
                  <p:embed/>
                </p:oleObj>
              </mc:Choice>
              <mc:Fallback>
                <p:oleObj name="Objeto empaquetador del shell" showAsIcon="1" r:id="rId22" imgW="1081080" imgH="417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081088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936" y="2823576"/>
            <a:ext cx="2129309" cy="1109158"/>
          </a:xfrm>
          <a:prstGeom prst="rect">
            <a:avLst/>
          </a:prstGeom>
        </p:spPr>
      </p:pic>
      <p:sp>
        <p:nvSpPr>
          <p:cNvPr id="24" name="Elipse 23"/>
          <p:cNvSpPr/>
          <p:nvPr/>
        </p:nvSpPr>
        <p:spPr>
          <a:xfrm>
            <a:off x="3636830" y="2561809"/>
            <a:ext cx="3966212" cy="1510388"/>
          </a:xfrm>
          <a:prstGeom prst="ellipse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kern="0" dirty="0">
                <a:solidFill>
                  <a:schemeClr val="bg1"/>
                </a:solidFill>
                <a:latin typeface="Segoe Print" panose="02000600000000000000" pitchFamily="2" charset="0"/>
              </a:rPr>
              <a:t>Red de apoyo </a:t>
            </a:r>
          </a:p>
          <a:p>
            <a:pPr algn="ctr"/>
            <a:r>
              <a:rPr lang="es-ES" sz="2400" kern="0" dirty="0">
                <a:solidFill>
                  <a:schemeClr val="bg1"/>
                </a:solidFill>
                <a:latin typeface="Segoe Print" panose="02000600000000000000" pitchFamily="2" charset="0"/>
                <a:cs typeface="Arial" charset="0"/>
              </a:rPr>
              <a:t>mutuo</a:t>
            </a:r>
            <a:endParaRPr lang="es-MX" sz="2400" kern="0" dirty="0">
              <a:solidFill>
                <a:schemeClr val="bg1"/>
              </a:solidFill>
              <a:latin typeface="Segoe Print" panose="020006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968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ermaculture_princ_imag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060" y="2253475"/>
            <a:ext cx="1360825" cy="13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36" y="260648"/>
            <a:ext cx="4452675" cy="135806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4005064"/>
            <a:ext cx="55446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s-MX" sz="2400" dirty="0">
                <a:latin typeface="+mj-lt"/>
              </a:rPr>
              <a:t>Ricardo Romero </a:t>
            </a:r>
          </a:p>
          <a:p>
            <a:pPr algn="ctr"/>
            <a:r>
              <a:rPr lang="es-MX" sz="2000" dirty="0">
                <a:latin typeface="+mj-lt"/>
              </a:rPr>
              <a:t>Director de Las Cañadas</a:t>
            </a:r>
          </a:p>
          <a:p>
            <a:pPr algn="ctr"/>
            <a:endParaRPr lang="es-MX" sz="2400" dirty="0">
              <a:latin typeface="+mj-lt"/>
            </a:endParaRPr>
          </a:p>
          <a:p>
            <a:pPr algn="ctr"/>
            <a:r>
              <a:rPr lang="es-MX" sz="2000" dirty="0">
                <a:latin typeface="+mj-lt"/>
                <a:hlinkClick r:id="rId4"/>
              </a:rPr>
              <a:t>info@bosquedeniebla.com.mx</a:t>
            </a:r>
            <a:endParaRPr lang="es-MX" sz="2000" dirty="0">
              <a:latin typeface="+mj-lt"/>
            </a:endParaRPr>
          </a:p>
          <a:p>
            <a:pPr algn="ctr"/>
            <a:endParaRPr lang="es-MX" sz="2000" dirty="0">
              <a:latin typeface="+mj-lt"/>
            </a:endParaRPr>
          </a:p>
          <a:p>
            <a:pPr algn="ctr"/>
            <a:r>
              <a:rPr lang="es-MX" sz="2000" dirty="0">
                <a:latin typeface="+mj-lt"/>
              </a:rPr>
              <a:t>www.bosquedeniebla.com.mx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904" y="0"/>
            <a:ext cx="6960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17737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10648</TotalTime>
  <Words>1055</Words>
  <Application>Microsoft Office PowerPoint</Application>
  <PresentationFormat>Panorámica</PresentationFormat>
  <Paragraphs>375</Paragraphs>
  <Slides>91</Slides>
  <Notes>2</Notes>
  <HiddenSlides>0</HiddenSlides>
  <MMClips>1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96" baseType="lpstr">
      <vt:lpstr>Arial</vt:lpstr>
      <vt:lpstr>Segoe Print</vt:lpstr>
      <vt:lpstr>Verdana</vt:lpstr>
      <vt:lpstr>Diseño predeterminado</vt:lpstr>
      <vt:lpstr>Objeto empaquetador del shell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Las Cañadas Bosque de niebla</cp:lastModifiedBy>
  <cp:revision>955</cp:revision>
  <cp:lastPrinted>2017-04-05T21:45:31Z</cp:lastPrinted>
  <dcterms:created xsi:type="dcterms:W3CDTF">2005-04-27T00:43:56Z</dcterms:created>
  <dcterms:modified xsi:type="dcterms:W3CDTF">2022-01-24T16:04:46Z</dcterms:modified>
</cp:coreProperties>
</file>